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handoutMasterIdLst>
    <p:handoutMasterId r:id="rId49"/>
  </p:handoutMasterIdLst>
  <p:sldIdLst>
    <p:sldId id="256" r:id="rId3"/>
    <p:sldId id="261" r:id="rId4"/>
    <p:sldId id="281" r:id="rId5"/>
    <p:sldId id="282" r:id="rId6"/>
    <p:sldId id="296" r:id="rId7"/>
    <p:sldId id="323" r:id="rId9"/>
    <p:sldId id="324" r:id="rId10"/>
    <p:sldId id="325" r:id="rId11"/>
    <p:sldId id="257" r:id="rId12"/>
    <p:sldId id="321" r:id="rId13"/>
    <p:sldId id="326" r:id="rId14"/>
    <p:sldId id="327" r:id="rId15"/>
    <p:sldId id="329" r:id="rId16"/>
    <p:sldId id="331" r:id="rId17"/>
    <p:sldId id="332" r:id="rId18"/>
    <p:sldId id="333" r:id="rId19"/>
    <p:sldId id="334" r:id="rId20"/>
    <p:sldId id="342" r:id="rId21"/>
    <p:sldId id="330" r:id="rId22"/>
    <p:sldId id="335" r:id="rId23"/>
    <p:sldId id="338" r:id="rId24"/>
    <p:sldId id="337" r:id="rId25"/>
    <p:sldId id="336" r:id="rId26"/>
    <p:sldId id="340" r:id="rId27"/>
    <p:sldId id="353" r:id="rId28"/>
    <p:sldId id="354" r:id="rId29"/>
    <p:sldId id="356" r:id="rId30"/>
    <p:sldId id="357" r:id="rId31"/>
    <p:sldId id="284" r:id="rId32"/>
    <p:sldId id="341" r:id="rId33"/>
    <p:sldId id="343" r:id="rId34"/>
    <p:sldId id="352" r:id="rId35"/>
    <p:sldId id="322" r:id="rId36"/>
    <p:sldId id="283" r:id="rId37"/>
    <p:sldId id="344" r:id="rId38"/>
    <p:sldId id="345" r:id="rId39"/>
    <p:sldId id="347" r:id="rId40"/>
    <p:sldId id="346" r:id="rId41"/>
    <p:sldId id="349" r:id="rId42"/>
    <p:sldId id="350" r:id="rId43"/>
    <p:sldId id="351" r:id="rId44"/>
    <p:sldId id="298" r:id="rId45"/>
    <p:sldId id="299" r:id="rId46"/>
    <p:sldId id="306" r:id="rId47"/>
    <p:sldId id="270" r:id="rId48"/>
  </p:sldIdLst>
  <p:sldSz cx="24384000" cy="13716000"/>
  <p:notesSz cx="5143500" cy="9144000"/>
  <p:embeddedFontLst>
    <p:embeddedFont>
      <p:font typeface="DengXian" panose="02010600030101010101" pitchFamily="2" charset="-122"/>
      <p:regular r:id="rId53"/>
      <p:bold r:id="rId54"/>
    </p:embeddedFont>
    <p:embeddedFont>
      <p:font typeface="DengXian" panose="02010600030101010101" pitchFamily="2" charset="-122"/>
      <p:regular r:id="rId55"/>
      <p:bold r:id="rId56"/>
    </p:embeddedFont>
    <p:embeddedFont>
      <p:font typeface="DreamFont-XiaoyuGB-Normal" panose="02010604000000000000" pitchFamily="2" charset="-122"/>
      <p:regular r:id="rId57"/>
    </p:embeddedFont>
    <p:embeddedFont>
      <p:font typeface="OPPOSans-B" pitchFamily="18" charset="-122"/>
      <p:regular r:id="rId58"/>
      <p:bold r:id="rId59"/>
      <p:italic r:id="rId60"/>
      <p:boldItalic r:id="rId61"/>
    </p:embeddedFont>
    <p:embeddedFont>
      <p:font typeface="OPPOSans-H" pitchFamily="18" charset="-122"/>
      <p:regular r:id="rId62"/>
      <p:bold r:id="rId63"/>
      <p:italic r:id="rId64"/>
      <p:boldItalic r:id="rId65"/>
    </p:embeddedFont>
    <p:embeddedFont>
      <p:font typeface="OPPOSans-R" pitchFamily="18" charset="-122"/>
      <p:regular r:id="rId66"/>
      <p:bold r:id="rId67"/>
      <p:italic r:id="rId68"/>
      <p:boldItalic r:id="rId69"/>
    </p:embeddedFont>
    <p:embeddedFont>
      <p:font typeface="SourceHanSansSC-Regular" panose="020B0500000000000000" pitchFamily="34" charset="-128"/>
      <p:regular r:id="rId70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2B760"/>
    <a:srgbClr val="418D4A"/>
    <a:srgbClr val="62978F"/>
    <a:srgbClr val="5C847B"/>
    <a:srgbClr val="63CB96"/>
    <a:srgbClr val="66CB96"/>
    <a:srgbClr val="64CC95"/>
    <a:srgbClr val="109344"/>
    <a:srgbClr val="2EBF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/>
    <p:restoredTop sz="94590"/>
  </p:normalViewPr>
  <p:slideViewPr>
    <p:cSldViewPr snapToGrid="0" snapToObjects="1">
      <p:cViewPr>
        <p:scale>
          <a:sx n="30" d="100"/>
          <a:sy n="30" d="100"/>
        </p:scale>
        <p:origin x="3384" y="1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0" Type="http://schemas.openxmlformats.org/officeDocument/2006/relationships/font" Target="fonts/font18.fntdata"/><Relationship Id="rId7" Type="http://schemas.openxmlformats.org/officeDocument/2006/relationships/slide" Target="slides/slide5.xml"/><Relationship Id="rId69" Type="http://schemas.openxmlformats.org/officeDocument/2006/relationships/font" Target="fonts/font17.fntdata"/><Relationship Id="rId68" Type="http://schemas.openxmlformats.org/officeDocument/2006/relationships/font" Target="fonts/font16.fntdata"/><Relationship Id="rId67" Type="http://schemas.openxmlformats.org/officeDocument/2006/relationships/font" Target="fonts/font15.fntdata"/><Relationship Id="rId66" Type="http://schemas.openxmlformats.org/officeDocument/2006/relationships/font" Target="fonts/font14.fntdata"/><Relationship Id="rId65" Type="http://schemas.openxmlformats.org/officeDocument/2006/relationships/font" Target="fonts/font13.fntdata"/><Relationship Id="rId64" Type="http://schemas.openxmlformats.org/officeDocument/2006/relationships/font" Target="fonts/font12.fntdata"/><Relationship Id="rId63" Type="http://schemas.openxmlformats.org/officeDocument/2006/relationships/font" Target="fonts/font11.fntdata"/><Relationship Id="rId62" Type="http://schemas.openxmlformats.org/officeDocument/2006/relationships/font" Target="fonts/font10.fntdata"/><Relationship Id="rId61" Type="http://schemas.openxmlformats.org/officeDocument/2006/relationships/font" Target="fonts/font9.fntdata"/><Relationship Id="rId60" Type="http://schemas.openxmlformats.org/officeDocument/2006/relationships/font" Target="fonts/font8.fntdata"/><Relationship Id="rId6" Type="http://schemas.openxmlformats.org/officeDocument/2006/relationships/slide" Target="slides/slide4.xml"/><Relationship Id="rId59" Type="http://schemas.openxmlformats.org/officeDocument/2006/relationships/font" Target="fonts/font7.fntdata"/><Relationship Id="rId58" Type="http://schemas.openxmlformats.org/officeDocument/2006/relationships/font" Target="fonts/font6.fntdata"/><Relationship Id="rId57" Type="http://schemas.openxmlformats.org/officeDocument/2006/relationships/font" Target="fonts/font5.fntdata"/><Relationship Id="rId56" Type="http://schemas.openxmlformats.org/officeDocument/2006/relationships/font" Target="fonts/font4.fntdata"/><Relationship Id="rId55" Type="http://schemas.openxmlformats.org/officeDocument/2006/relationships/font" Target="fonts/font3.fntdata"/><Relationship Id="rId54" Type="http://schemas.openxmlformats.org/officeDocument/2006/relationships/font" Target="fonts/font2.fntdata"/><Relationship Id="rId53" Type="http://schemas.openxmlformats.org/officeDocument/2006/relationships/font" Target="fonts/font1.fntdata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slide" Target="slides/slide3.xml"/><Relationship Id="rId49" Type="http://schemas.openxmlformats.org/officeDocument/2006/relationships/handoutMaster" Target="handoutMasters/handoutMaster1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9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291346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9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291346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2913063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BE8114-FF11-A84C-944A-3479F20D686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2913063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Object 106"/>
          <p:cNvSpPr txBox="1"/>
          <p:nvPr/>
        </p:nvSpPr>
        <p:spPr>
          <a:xfrm>
            <a:off x="9947099" y="4003675"/>
            <a:ext cx="14566900" cy="16891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3000"/>
              </a:lnSpc>
            </a:pPr>
            <a:endParaRPr lang="zh-CN" altLang="en-US" dirty="0"/>
          </a:p>
        </p:txBody>
      </p:sp>
      <p:sp>
        <p:nvSpPr>
          <p:cNvPr id="108" name="Object 108"/>
          <p:cNvSpPr txBox="1"/>
          <p:nvPr/>
        </p:nvSpPr>
        <p:spPr>
          <a:xfrm>
            <a:off x="1679616" y="4003675"/>
            <a:ext cx="11207669" cy="15621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9600" spc="600" dirty="0">
                <a:solidFill>
                  <a:srgbClr val="18171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前端基础课程</a:t>
            </a:r>
            <a:endParaRPr lang="zh-CN" altLang="en-US" dirty="0"/>
          </a:p>
        </p:txBody>
      </p:sp>
      <p:pic>
        <p:nvPicPr>
          <p:cNvPr id="109" name="image 10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927266" y="7923291"/>
            <a:ext cx="1270000" cy="6350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1966408" y="9891254"/>
            <a:ext cx="4025035" cy="923330"/>
            <a:chOff x="1966408" y="9499369"/>
            <a:chExt cx="4025035" cy="923330"/>
          </a:xfrm>
        </p:grpSpPr>
        <p:pic>
          <p:nvPicPr>
            <p:cNvPr id="1010" name="image 1010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966408" y="9499369"/>
              <a:ext cx="4025035" cy="923330"/>
            </a:xfrm>
            <a:prstGeom prst="rect">
              <a:avLst/>
            </a:prstGeom>
          </p:spPr>
        </p:pic>
        <p:sp>
          <p:nvSpPr>
            <p:cNvPr id="1011" name="Object 1011"/>
            <p:cNvSpPr txBox="1"/>
            <p:nvPr/>
          </p:nvSpPr>
          <p:spPr>
            <a:xfrm>
              <a:off x="1966408" y="9619502"/>
              <a:ext cx="3676648" cy="585281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主讲人：姜雯</a:t>
              </a:r>
              <a:endPara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679616" y="5934670"/>
            <a:ext cx="1080950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spc="600" dirty="0">
                <a:solidFill>
                  <a:schemeClr val="bg2">
                    <a:lumMod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css</a:t>
            </a:r>
            <a:endParaRPr kumimoji="1"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7" name="图片 6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616" y="984250"/>
            <a:ext cx="3930822" cy="1359852"/>
          </a:xfrm>
          <a:prstGeom prst="rect">
            <a:avLst/>
          </a:prstGeom>
        </p:spPr>
      </p:pic>
      <p:sp>
        <p:nvSpPr>
          <p:cNvPr id="43" name="任意形状 42"/>
          <p:cNvSpPr/>
          <p:nvPr/>
        </p:nvSpPr>
        <p:spPr>
          <a:xfrm>
            <a:off x="17481370" y="0"/>
            <a:ext cx="6902630" cy="13716000"/>
          </a:xfrm>
          <a:custGeom>
            <a:avLst/>
            <a:gdLst>
              <a:gd name="connsiteX0" fmla="*/ 6858000 w 6902630"/>
              <a:gd name="connsiteY0" fmla="*/ 0 h 13716000"/>
              <a:gd name="connsiteX1" fmla="*/ 6902630 w 6902630"/>
              <a:gd name="connsiteY1" fmla="*/ 1129 h 13716000"/>
              <a:gd name="connsiteX2" fmla="*/ 6902630 w 6902630"/>
              <a:gd name="connsiteY2" fmla="*/ 13714872 h 13716000"/>
              <a:gd name="connsiteX3" fmla="*/ 6858000 w 6902630"/>
              <a:gd name="connsiteY3" fmla="*/ 13716000 h 13716000"/>
              <a:gd name="connsiteX4" fmla="*/ 0 w 6902630"/>
              <a:gd name="connsiteY4" fmla="*/ 6858000 h 13716000"/>
              <a:gd name="connsiteX5" fmla="*/ 6858000 w 6902630"/>
              <a:gd name="connsiteY5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02630" h="13716000">
                <a:moveTo>
                  <a:pt x="6858000" y="0"/>
                </a:moveTo>
                <a:lnTo>
                  <a:pt x="6902630" y="1129"/>
                </a:lnTo>
                <a:lnTo>
                  <a:pt x="6902630" y="13714872"/>
                </a:lnTo>
                <a:lnTo>
                  <a:pt x="6858000" y="13716000"/>
                </a:lnTo>
                <a:cubicBezTo>
                  <a:pt x="3070430" y="13716000"/>
                  <a:pt x="0" y="10645569"/>
                  <a:pt x="0" y="6858000"/>
                </a:cubicBezTo>
                <a:cubicBezTo>
                  <a:pt x="0" y="3070431"/>
                  <a:pt x="3070430" y="0"/>
                  <a:pt x="6858000" y="0"/>
                </a:cubicBezTo>
                <a:close/>
              </a:path>
            </a:pathLst>
          </a:custGeom>
          <a:noFill/>
          <a:ln w="50800">
            <a:solidFill>
              <a:schemeClr val="bg1">
                <a:lumMod val="8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9224283" y="11600812"/>
            <a:ext cx="1016728" cy="1016728"/>
          </a:xfrm>
          <a:prstGeom prst="ellipse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3" name="任意形状 52"/>
          <p:cNvSpPr/>
          <p:nvPr/>
        </p:nvSpPr>
        <p:spPr>
          <a:xfrm>
            <a:off x="17917750" y="259308"/>
            <a:ext cx="6442304" cy="11350724"/>
          </a:xfrm>
          <a:custGeom>
            <a:avLst/>
            <a:gdLst>
              <a:gd name="connsiteX0" fmla="*/ 5675362 w 6442304"/>
              <a:gd name="connsiteY0" fmla="*/ 0 h 11350724"/>
              <a:gd name="connsiteX1" fmla="*/ 6255636 w 6442304"/>
              <a:gd name="connsiteY1" fmla="*/ 29301 h 11350724"/>
              <a:gd name="connsiteX2" fmla="*/ 6442304 w 6442304"/>
              <a:gd name="connsiteY2" fmla="*/ 53022 h 11350724"/>
              <a:gd name="connsiteX3" fmla="*/ 6442304 w 6442304"/>
              <a:gd name="connsiteY3" fmla="*/ 11297703 h 11350724"/>
              <a:gd name="connsiteX4" fmla="*/ 6255636 w 6442304"/>
              <a:gd name="connsiteY4" fmla="*/ 11321423 h 11350724"/>
              <a:gd name="connsiteX5" fmla="*/ 5675362 w 6442304"/>
              <a:gd name="connsiteY5" fmla="*/ 11350724 h 11350724"/>
              <a:gd name="connsiteX6" fmla="*/ 0 w 6442304"/>
              <a:gd name="connsiteY6" fmla="*/ 5675362 h 11350724"/>
              <a:gd name="connsiteX7" fmla="*/ 5675362 w 6442304"/>
              <a:gd name="connsiteY7" fmla="*/ 0 h 11350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42304" h="11350724">
                <a:moveTo>
                  <a:pt x="5675362" y="0"/>
                </a:moveTo>
                <a:cubicBezTo>
                  <a:pt x="5871264" y="0"/>
                  <a:pt x="6064846" y="9926"/>
                  <a:pt x="6255636" y="29301"/>
                </a:cubicBezTo>
                <a:lnTo>
                  <a:pt x="6442304" y="53022"/>
                </a:lnTo>
                <a:lnTo>
                  <a:pt x="6442304" y="11297703"/>
                </a:lnTo>
                <a:lnTo>
                  <a:pt x="6255636" y="11321423"/>
                </a:lnTo>
                <a:cubicBezTo>
                  <a:pt x="6064846" y="11340798"/>
                  <a:pt x="5871264" y="11350724"/>
                  <a:pt x="5675362" y="11350724"/>
                </a:cubicBezTo>
                <a:cubicBezTo>
                  <a:pt x="2540946" y="11350724"/>
                  <a:pt x="0" y="8809778"/>
                  <a:pt x="0" y="5675362"/>
                </a:cubicBezTo>
                <a:cubicBezTo>
                  <a:pt x="0" y="2540946"/>
                  <a:pt x="2540946" y="0"/>
                  <a:pt x="5675362" y="0"/>
                </a:cubicBezTo>
                <a:close/>
              </a:path>
            </a:pathLst>
          </a:cu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766445" y="4271645"/>
            <a:ext cx="23313390" cy="621728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cxnSp>
        <p:nvCxnSpPr>
          <p:cNvPr id="33" name="直线连接符 32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css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选择器的继承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94760" y="6251575"/>
            <a:ext cx="17256760" cy="22574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60000"/>
              </a:lnSpc>
            </a:pPr>
            <a:r>
              <a:rPr lang="zh-CN" sz="4400">
                <a:solidFill>
                  <a:schemeClr val="bg1"/>
                </a:solidFill>
                <a:sym typeface="+mn-ea"/>
              </a:rPr>
              <a:t>一般来说, 子元素会继承父元素的某些样式，如字体大小，文本颜色。</a:t>
            </a:r>
            <a:endParaRPr lang="zh-CN" sz="44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60000"/>
              </a:lnSpc>
            </a:pPr>
            <a:r>
              <a:rPr lang="zh-CN" sz="4400">
                <a:solidFill>
                  <a:schemeClr val="bg1"/>
                </a:solidFill>
                <a:sym typeface="+mn-ea"/>
              </a:rPr>
              <a:t>但有些属性(布局相关, 背景相关) 例外</a:t>
            </a:r>
            <a:endParaRPr lang="zh-CN" altLang="en-US" sz="4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766445" y="4271645"/>
            <a:ext cx="23313390" cy="748728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cxnSp>
        <p:nvCxnSpPr>
          <p:cNvPr id="33" name="直线连接符 32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css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选择器的层叠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803525" y="4909185"/>
            <a:ext cx="8068310" cy="22574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60000"/>
              </a:lnSpc>
            </a:pPr>
            <a:r>
              <a:rPr lang="en-US" altLang="zh-CN" sz="4400">
                <a:solidFill>
                  <a:schemeClr val="bg1"/>
                </a:solidFill>
              </a:rPr>
              <a:t>body { background-color: red; }</a:t>
            </a:r>
            <a:endParaRPr lang="en-US" altLang="zh-CN" sz="4400">
              <a:solidFill>
                <a:schemeClr val="bg1"/>
              </a:solidFill>
            </a:endParaRPr>
          </a:p>
          <a:p>
            <a:pPr algn="l">
              <a:lnSpc>
                <a:spcPct val="160000"/>
              </a:lnSpc>
            </a:pPr>
            <a:r>
              <a:rPr lang="en-US" altLang="zh-CN" sz="4400">
                <a:solidFill>
                  <a:schemeClr val="bg1"/>
                </a:solidFill>
                <a:sym typeface="+mn-ea"/>
              </a:rPr>
              <a:t>body { background-color: blue; }</a:t>
            </a:r>
            <a:endParaRPr lang="en-US" altLang="zh-CN" sz="44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774420" y="4627245"/>
            <a:ext cx="6638925" cy="5506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60000"/>
              </a:lnSpc>
            </a:pPr>
            <a:r>
              <a:rPr lang="en-US" altLang="zh-CN" sz="4400">
                <a:solidFill>
                  <a:schemeClr val="bg1"/>
                </a:solidFill>
              </a:rPr>
              <a:t>body {</a:t>
            </a:r>
            <a:endParaRPr lang="en-US" altLang="zh-CN" sz="4400">
              <a:solidFill>
                <a:schemeClr val="bg1"/>
              </a:solidFill>
            </a:endParaRPr>
          </a:p>
          <a:p>
            <a:pPr algn="l">
              <a:lnSpc>
                <a:spcPct val="160000"/>
              </a:lnSpc>
            </a:pPr>
            <a:r>
              <a:rPr lang="en-US" altLang="zh-CN" sz="4400">
                <a:solidFill>
                  <a:schemeClr val="bg1"/>
                </a:solidFill>
              </a:rPr>
              <a:t>    background-color: red;</a:t>
            </a:r>
            <a:endParaRPr lang="en-US" altLang="zh-CN" sz="4400">
              <a:solidFill>
                <a:schemeClr val="bg1"/>
              </a:solidFill>
            </a:endParaRPr>
          </a:p>
          <a:p>
            <a:pPr algn="l">
              <a:lnSpc>
                <a:spcPct val="160000"/>
              </a:lnSpc>
            </a:pPr>
            <a:r>
              <a:rPr lang="en-US" altLang="zh-CN" sz="4400">
                <a:solidFill>
                  <a:schemeClr val="bg1"/>
                </a:solidFill>
                <a:sym typeface="+mn-ea"/>
              </a:rPr>
              <a:t>    background-color: blue;</a:t>
            </a:r>
            <a:endParaRPr lang="en-US" altLang="zh-CN" sz="44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60000"/>
              </a:lnSpc>
            </a:pPr>
            <a:r>
              <a:rPr lang="en-US" altLang="zh-CN" sz="4400">
                <a:solidFill>
                  <a:schemeClr val="bg1"/>
                </a:solidFill>
                <a:sym typeface="+mn-ea"/>
              </a:rPr>
              <a:t>}</a:t>
            </a:r>
            <a:endParaRPr lang="en-US" altLang="zh-CN" sz="4400">
              <a:solidFill>
                <a:schemeClr val="bg1"/>
              </a:solidFill>
            </a:endParaRPr>
          </a:p>
          <a:p>
            <a:pPr algn="l">
              <a:lnSpc>
                <a:spcPct val="160000"/>
              </a:lnSpc>
            </a:pPr>
            <a:endParaRPr lang="en-US" altLang="zh-CN" sz="44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38065" y="10133330"/>
            <a:ext cx="14965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600">
                <a:solidFill>
                  <a:schemeClr val="bg1"/>
                </a:solidFill>
              </a:rPr>
              <a:t>这两段代码，背景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blue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色会覆盖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red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色，</a:t>
            </a:r>
            <a:r>
              <a:rPr lang="zh-CN" altLang="en-US" sz="3600">
                <a:solidFill>
                  <a:schemeClr val="bg1"/>
                </a:solidFill>
              </a:rPr>
              <a:t>最后的执行结果都是背景变成蓝色</a:t>
            </a:r>
            <a:endParaRPr lang="zh-CN" altLang="en-US" sz="3600">
              <a:solidFill>
                <a:schemeClr val="bg1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1919605" y="5387975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2922885" y="5173345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766445" y="4241165"/>
            <a:ext cx="23313390" cy="621728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cxnSp>
        <p:nvCxnSpPr>
          <p:cNvPr id="33" name="直线连接符 32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css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选择器的优先级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240723" y="5324475"/>
            <a:ext cx="18364835" cy="3745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80000"/>
              </a:lnSpc>
              <a:spcBef>
                <a:spcPts val="0"/>
              </a:spcBef>
            </a:pPr>
            <a:r>
              <a:rPr lang="zh-CN" altLang="en-US" sz="44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优先级顺序：</a:t>
            </a:r>
            <a:endParaRPr lang="en-US" altLang="zh-CN" sz="4400" b="1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algn="l" fontAlgn="auto">
              <a:lnSpc>
                <a:spcPct val="180000"/>
              </a:lnSpc>
              <a:spcBef>
                <a:spcPts val="0"/>
              </a:spcBef>
            </a:pPr>
            <a:r>
              <a:rPr lang="en-US" altLang="zh-CN" sz="44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 !important   &gt;   </a:t>
            </a:r>
            <a:r>
              <a:rPr lang="zh-CN" altLang="en-US" sz="44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行内样式   </a:t>
            </a:r>
            <a:r>
              <a:rPr lang="en-US" altLang="zh-CN" sz="44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&gt;   id   &gt;   class   &gt;   tag</a:t>
            </a:r>
            <a:r>
              <a:rPr lang="zh-CN" altLang="en-US" sz="44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标签</a:t>
            </a:r>
            <a:r>
              <a:rPr lang="en-US" altLang="zh-CN" sz="44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   &gt; </a:t>
            </a:r>
            <a:endParaRPr lang="en-US" altLang="zh-CN" sz="4400" b="1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pPr algn="l" fontAlgn="auto">
              <a:lnSpc>
                <a:spcPct val="180000"/>
              </a:lnSpc>
              <a:spcBef>
                <a:spcPts val="0"/>
              </a:spcBef>
            </a:pPr>
            <a:r>
              <a:rPr lang="zh-CN" altLang="en-US" sz="440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通配符</a:t>
            </a:r>
            <a:r>
              <a:rPr lang="en-US" altLang="zh-CN" sz="440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*   &gt;   </a:t>
            </a:r>
            <a:r>
              <a:rPr lang="zh-CN" altLang="en-US" sz="440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继承   </a:t>
            </a:r>
            <a:r>
              <a:rPr lang="en-US" altLang="zh-CN" sz="440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&gt;   </a:t>
            </a:r>
            <a:r>
              <a:rPr lang="zh-CN" altLang="en-US" sz="440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浏览器默认样式</a:t>
            </a:r>
            <a:r>
              <a:rPr lang="zh-CN" altLang="en-US" sz="44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     </a:t>
            </a:r>
            <a:r>
              <a:rPr lang="en-US" altLang="zh-CN" sz="44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(</a:t>
            </a:r>
            <a:r>
              <a:rPr lang="zh-CN" altLang="en-US" sz="44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下面三个可以忽略不计</a:t>
            </a:r>
            <a:r>
              <a:rPr lang="en-US" altLang="zh-CN" sz="44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)</a:t>
            </a:r>
            <a:endParaRPr lang="en-US" altLang="zh-CN" sz="4400" b="1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33" name="直线连接符 32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38065" y="737235"/>
            <a:ext cx="13004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4400">
                <a:sym typeface="+mn-ea"/>
              </a:rPr>
              <a:t>样式</a:t>
            </a:r>
            <a:endParaRPr lang="zh-CN" altLang="en-US" sz="4400">
              <a:sym typeface="+mn-ea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059940" y="8060690"/>
            <a:ext cx="372999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2557780" y="8267383"/>
            <a:ext cx="27343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</a:rPr>
              <a:t>背景</a:t>
            </a:r>
            <a:endParaRPr lang="zh-CN" altLang="en-US" sz="4000">
              <a:solidFill>
                <a:schemeClr val="bg1"/>
              </a:solidFill>
            </a:endParaRPr>
          </a:p>
        </p:txBody>
      </p:sp>
      <p:cxnSp>
        <p:nvCxnSpPr>
          <p:cNvPr id="47" name="肘形连接符 46"/>
          <p:cNvCxnSpPr>
            <a:stCxn id="12" idx="2"/>
            <a:endCxn id="13" idx="0"/>
          </p:cNvCxnSpPr>
          <p:nvPr/>
        </p:nvCxnSpPr>
        <p:spPr>
          <a:xfrm rot="5400000">
            <a:off x="5856288" y="2036128"/>
            <a:ext cx="4093210" cy="7955915"/>
          </a:xfrm>
          <a:prstGeom prst="bentConnector3">
            <a:avLst>
              <a:gd name="adj1" fmla="val 49992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肘形连接符 48"/>
          <p:cNvCxnSpPr>
            <a:endCxn id="15" idx="0"/>
          </p:cNvCxnSpPr>
          <p:nvPr/>
        </p:nvCxnSpPr>
        <p:spPr>
          <a:xfrm rot="5400000">
            <a:off x="8710295" y="7033895"/>
            <a:ext cx="2053590" cy="3175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肘形连接符 50"/>
          <p:cNvCxnSpPr>
            <a:endCxn id="31" idx="0"/>
          </p:cNvCxnSpPr>
          <p:nvPr/>
        </p:nvCxnSpPr>
        <p:spPr>
          <a:xfrm rot="5400000">
            <a:off x="14741525" y="7033895"/>
            <a:ext cx="2050415" cy="3175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9592945" y="2847340"/>
            <a:ext cx="4575175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0009188" y="3054033"/>
            <a:ext cx="37426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rPr>
              <a:t>样式</a:t>
            </a:r>
            <a:endParaRPr lang="zh-CN" altLang="en-US" sz="4000" b="1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13954125" y="8059420"/>
            <a:ext cx="3623945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4278928" y="8266113"/>
            <a:ext cx="29743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</a:rPr>
              <a:t>字体</a:t>
            </a:r>
            <a:endParaRPr lang="zh-CN" altLang="en-US" sz="4000">
              <a:solidFill>
                <a:schemeClr val="bg1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8164195" y="8060690"/>
            <a:ext cx="314579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8345488" y="8267383"/>
            <a:ext cx="27832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</a:rPr>
              <a:t>文本</a:t>
            </a:r>
            <a:endParaRPr lang="zh-CN" altLang="en-US" sz="4000">
              <a:solidFill>
                <a:schemeClr val="bg1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9563080" y="8060690"/>
            <a:ext cx="3623945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9887883" y="8267383"/>
            <a:ext cx="29743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</a:rPr>
              <a:t>轮廓</a:t>
            </a:r>
            <a:endParaRPr lang="zh-CN" altLang="en-US" sz="4000">
              <a:solidFill>
                <a:schemeClr val="bg1"/>
              </a:solidFill>
            </a:endParaRPr>
          </a:p>
        </p:txBody>
      </p:sp>
      <p:cxnSp>
        <p:nvCxnSpPr>
          <p:cNvPr id="7" name="肘形连接符 6"/>
          <p:cNvCxnSpPr>
            <a:stCxn id="12" idx="2"/>
            <a:endCxn id="4" idx="0"/>
          </p:cNvCxnSpPr>
          <p:nvPr/>
        </p:nvCxnSpPr>
        <p:spPr>
          <a:xfrm rot="5400000" flipV="1">
            <a:off x="14581505" y="1266825"/>
            <a:ext cx="4093210" cy="949452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766445" y="2785745"/>
            <a:ext cx="23313390" cy="1030668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cxnSp>
        <p:nvCxnSpPr>
          <p:cNvPr id="33" name="直线连接符 32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背景（详细请看</a:t>
            </a:r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w3cschool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文档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）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58265" y="3426460"/>
            <a:ext cx="22949535" cy="93249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sz="400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background-image: url(./image/cover.jpg);       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设置元素背景图片</a:t>
            </a:r>
            <a:endParaRPr lang="en-US" altLang="zh-CN" sz="400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algn="l"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sz="400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background-attachment: fixed;	             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背景是否固定 或随着页面滚动。</a:t>
            </a:r>
            <a:endParaRPr lang="en-US" altLang="zh-CN" sz="400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algn="l"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sz="400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background-color: #f97197;	                   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设置元素的背景颜色。</a:t>
            </a:r>
            <a:endParaRPr lang="en-US" altLang="zh-CN" sz="4000">
              <a:solidFill>
                <a:schemeClr val="bg1"/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algn="l"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sz="400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background-position: center;                   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设置背景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居中</a:t>
            </a:r>
            <a:endParaRPr lang="en-US" altLang="zh-CN" sz="400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algn="l"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sz="400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                                  50px 50px;             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设置背景的起始位置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为元素的 距离上边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50px;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左边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50px;</a:t>
            </a:r>
            <a:endParaRPr lang="en-US" altLang="zh-CN" sz="400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algn="l"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sz="400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background-repeat: no-repeat;                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设置背景图像是否及如何重复。</a:t>
            </a:r>
            <a:endParaRPr lang="en-US" altLang="zh-CN" sz="400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algn="l"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sz="400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background-size: 100% 100%;                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设置背景图像的高度和宽度</a:t>
            </a:r>
            <a:endParaRPr lang="en-US" altLang="zh-CN" sz="4000">
              <a:solidFill>
                <a:schemeClr val="bg1"/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algn="l"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sz="400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                             cover                          </a:t>
            </a:r>
            <a:r>
              <a:rPr lang="en-US" altLang="zh-CN" sz="4000">
                <a:solidFill>
                  <a:schemeClr val="bg1"/>
                </a:solidFill>
                <a:latin typeface="+mj-lt"/>
                <a:cs typeface="+mj-lt"/>
                <a:sym typeface="+mn-ea"/>
              </a:rPr>
              <a:t>  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+mj-lt"/>
                <a:sym typeface="+mn-ea"/>
              </a:rPr>
              <a:t>将</a:t>
            </a:r>
            <a:r>
              <a:rPr sz="4000">
                <a:solidFill>
                  <a:schemeClr val="bg1"/>
                </a:solidFill>
                <a:latin typeface="微软雅黑" charset="0"/>
                <a:ea typeface="微软雅黑" charset="0"/>
                <a:cs typeface="+mj-lt"/>
                <a:sym typeface="+mn-ea"/>
              </a:rPr>
              <a:t>背景扩</a:t>
            </a:r>
            <a:r>
              <a:rPr 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+mj-lt"/>
                <a:sym typeface="+mn-ea"/>
              </a:rPr>
              <a:t>到</a:t>
            </a:r>
            <a:r>
              <a:rPr sz="4000">
                <a:solidFill>
                  <a:schemeClr val="bg1"/>
                </a:solidFill>
                <a:latin typeface="微软雅黑" charset="0"/>
                <a:ea typeface="微软雅黑" charset="0"/>
                <a:cs typeface="+mj-lt"/>
                <a:sym typeface="+mn-ea"/>
              </a:rPr>
              <a:t>足够大，使背景完全覆盖</a:t>
            </a:r>
            <a:r>
              <a:rPr 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+mj-lt"/>
                <a:sym typeface="+mn-ea"/>
              </a:rPr>
              <a:t>整个</a:t>
            </a:r>
            <a:r>
              <a:rPr sz="4000">
                <a:solidFill>
                  <a:schemeClr val="bg1"/>
                </a:solidFill>
                <a:latin typeface="微软雅黑" charset="0"/>
                <a:ea typeface="微软雅黑" charset="0"/>
                <a:cs typeface="+mj-lt"/>
                <a:sym typeface="+mn-ea"/>
              </a:rPr>
              <a:t>区域</a:t>
            </a:r>
            <a:r>
              <a:rPr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。</a:t>
            </a:r>
            <a:endParaRPr sz="4000">
              <a:solidFill>
                <a:schemeClr val="bg1"/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algn="l" fontAlgn="auto">
              <a:lnSpc>
                <a:spcPct val="150000"/>
              </a:lnSpc>
              <a:spcBef>
                <a:spcPts val="0"/>
              </a:spcBef>
            </a:pPr>
            <a:r>
              <a:rPr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                        </a:t>
            </a:r>
            <a:r>
              <a:rPr sz="4000">
                <a:solidFill>
                  <a:schemeClr val="bg1"/>
                </a:solidFill>
                <a:latin typeface="Arial Regular" panose="020B0604020202090204" charset="0"/>
                <a:ea typeface="微软雅黑" charset="0"/>
                <a:cs typeface="Arial Regular" panose="020B0604020202090204" charset="0"/>
                <a:sym typeface="+mn-ea"/>
              </a:rPr>
              <a:t> </a:t>
            </a:r>
            <a:r>
              <a:rPr sz="4000" b="1">
                <a:solidFill>
                  <a:schemeClr val="bg1"/>
                </a:solidFill>
                <a:latin typeface="Arial Bold" panose="020B0604020202090204" charset="0"/>
                <a:ea typeface="微软雅黑" charset="0"/>
                <a:cs typeface="Arial Bold" panose="020B0604020202090204" charset="0"/>
                <a:sym typeface="+mn-ea"/>
              </a:rPr>
              <a:t>contain</a:t>
            </a:r>
            <a:r>
              <a:rPr sz="4000">
                <a:solidFill>
                  <a:schemeClr val="bg1"/>
                </a:solidFill>
                <a:latin typeface="Arial Regular" panose="020B0604020202090204" charset="0"/>
                <a:ea typeface="微软雅黑" charset="0"/>
                <a:cs typeface="Arial Regular" panose="020B0604020202090204" charset="0"/>
                <a:sym typeface="+mn-ea"/>
              </a:rPr>
              <a:t>                        </a:t>
            </a:r>
            <a:r>
              <a:rPr lang="zh-CN" sz="4000">
                <a:solidFill>
                  <a:schemeClr val="bg1"/>
                </a:solidFill>
                <a:latin typeface="Arial Regular" panose="020B0604020202090204" charset="0"/>
                <a:ea typeface="微软雅黑" charset="0"/>
                <a:cs typeface="Arial Regular" panose="020B0604020202090204" charset="0"/>
                <a:sym typeface="+mn-ea"/>
              </a:rPr>
              <a:t>将最长边显示完整，没铺满会自动重复</a:t>
            </a:r>
            <a:endParaRPr sz="4000">
              <a:solidFill>
                <a:schemeClr val="bg1"/>
              </a:solidFill>
              <a:latin typeface="Arial Regular" panose="020B0604020202090204" charset="0"/>
              <a:ea typeface="微软雅黑" charset="0"/>
              <a:cs typeface="Arial Regular" panose="020B0604020202090204" charset="0"/>
              <a:sym typeface="+mn-ea"/>
            </a:endParaRPr>
          </a:p>
          <a:p>
            <a:pPr algn="l"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sz="400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background: #00FF00 url(bgimage.gif) no-repeat top;                      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简写属性，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合并写法</a:t>
            </a:r>
            <a:endParaRPr lang="zh-CN" altLang="en-US" sz="4000">
              <a:solidFill>
                <a:schemeClr val="bg1"/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45227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534988" y="2289175"/>
            <a:ext cx="23313390" cy="1067816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4838065" y="67119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文本（详细请看</a:t>
            </a:r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w3cschool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文档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）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78605" y="2526030"/>
            <a:ext cx="16226155" cy="102482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text-inden</a:t>
            </a: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t</a:t>
            </a: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                           首行缩进</a:t>
            </a:r>
            <a:endParaRPr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text-align</a:t>
            </a: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: left / center / right</a:t>
            </a: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元素中文本</a:t>
            </a: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的</a:t>
            </a: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对齐</a:t>
            </a: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方式</a:t>
            </a:r>
            <a:endParaRPr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word-spacing                                    </a:t>
            </a: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设置字组间距</a:t>
            </a:r>
            <a:endParaRPr lang="zh-CN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letter-spacing                                    设置字符间距</a:t>
            </a:r>
            <a:endParaRPr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line-height                                         </a:t>
            </a: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设置行高</a:t>
            </a:r>
            <a:endParaRPr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sz="4000" spc="100">
                <a:solidFill>
                  <a:schemeClr val="bg1"/>
                </a:solidFill>
                <a:uFillTx/>
                <a:cs typeface="Arial Bold" panose="020B0604020202090204" charset="0"/>
                <a:sym typeface="+mn-ea"/>
              </a:rPr>
              <a:t>text-transform</a:t>
            </a: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: capitalize	                每个单词</a:t>
            </a:r>
            <a:r>
              <a:rPr lang="zh-CN" alt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都以 </a:t>
            </a: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大写字母开头。</a:t>
            </a:r>
            <a:endParaRPr lang="en-US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                uppercas</a:t>
            </a: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e               </a:t>
            </a: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全部</a:t>
            </a: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大写字母。</a:t>
            </a:r>
            <a:endParaRPr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                lowercase               </a:t>
            </a: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全部小写</a:t>
            </a: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字</a:t>
            </a: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母</a:t>
            </a:r>
            <a:endParaRPr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text-decoration</a:t>
            </a: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: overline                   文本上</a:t>
            </a:r>
            <a:r>
              <a:rPr lang="zh-CN" alt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方的</a:t>
            </a: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线条</a:t>
            </a:r>
            <a:endParaRPr lang="en-US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                line-through            文本</a:t>
            </a:r>
            <a:r>
              <a:rPr lang="zh-CN" alt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中间的</a:t>
            </a: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线条</a:t>
            </a:r>
            <a:endParaRPr lang="en-US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                underline                文本</a:t>
            </a:r>
            <a:r>
              <a:rPr lang="zh-CN" alt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下划线</a:t>
            </a:r>
            <a:endParaRPr lang="en-US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534988" y="2355215"/>
            <a:ext cx="23313390" cy="1067816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字体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09850" y="2441575"/>
            <a:ext cx="19880580" cy="105060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font-family           </a:t>
            </a: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字体系列（宋体、微软雅黑等）</a:t>
            </a:r>
            <a:endParaRPr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font-size                                </a:t>
            </a: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字体的尺寸</a:t>
            </a:r>
            <a:endParaRPr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font-weight</a:t>
            </a: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: normal               </a:t>
            </a:r>
            <a:r>
              <a:rPr lang="zh-CN" alt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默认字体粗细</a:t>
            </a:r>
            <a:endParaRPr lang="en-US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          bold</a:t>
            </a: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     </a:t>
            </a: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字体加粗</a:t>
            </a:r>
            <a:endParaRPr lang="zh-CN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          bolder                更粗的字体</a:t>
            </a:r>
            <a:endParaRPr lang="zh-CN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          lighter                更细的字体</a:t>
            </a:r>
            <a:endParaRPr lang="zh-CN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          数字 </a:t>
            </a:r>
            <a:r>
              <a:rPr lang="en-US" alt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100~900    400等</a:t>
            </a:r>
            <a:r>
              <a:rPr lang="zh-CN" alt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同于</a:t>
            </a:r>
            <a:r>
              <a:rPr lang="en-US" alt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normal</a:t>
            </a:r>
            <a:r>
              <a:rPr lang="zh-CN" alt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、</a:t>
            </a:r>
            <a:r>
              <a:rPr lang="en-US" alt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700等同于bold。</a:t>
            </a:r>
            <a:endParaRPr lang="en-US" altLang="zh-CN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font-style</a:t>
            </a: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: </a:t>
            </a: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italic                   斜体</a:t>
            </a: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字</a:t>
            </a:r>
            <a:endParaRPr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       </a:t>
            </a:r>
            <a:r>
              <a:rPr sz="400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oblique</a:t>
            </a: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</a:t>
            </a: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字体倾斜</a:t>
            </a:r>
            <a:endParaRPr lang="zh-CN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4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sz="3600">
                <a:solidFill>
                  <a:srgbClr val="FF0000"/>
                </a:solidFill>
                <a:cs typeface="Arial Bold" panose="020B0604020202090204" charset="0"/>
                <a:sym typeface="+mn-ea"/>
              </a:rPr>
              <a:t>italic是字体系列(比如宋体，楷体)里的斜体，而oblique是字体倾斜效果</a:t>
            </a:r>
            <a:endParaRPr lang="zh-CN" sz="3600">
              <a:solidFill>
                <a:srgbClr val="FF0000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4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sz="3600">
                <a:solidFill>
                  <a:srgbClr val="FF0000"/>
                </a:solidFill>
                <a:cs typeface="Arial Bold" panose="020B0604020202090204" charset="0"/>
                <a:sym typeface="+mn-ea"/>
              </a:rPr>
              <a:t>对于没有斜体的字体系列使用oblique实现斜体效果</a:t>
            </a:r>
            <a:endParaRPr lang="zh-CN" sz="3600">
              <a:solidFill>
                <a:srgbClr val="FF0000"/>
              </a:solidFill>
              <a:cs typeface="Arial Bold" panose="020B060402020209020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089755" y="1163955"/>
            <a:ext cx="6745605" cy="3412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</a:pPr>
            <a:endParaRPr lang="zh-CN" altLang="en-US" sz="3600">
              <a:solidFill>
                <a:schemeClr val="bg1"/>
              </a:solidFill>
            </a:endParaRPr>
          </a:p>
          <a:p>
            <a:pPr algn="l">
              <a:lnSpc>
                <a:spcPct val="120000"/>
              </a:lnSpc>
            </a:pPr>
            <a:endParaRPr lang="zh-CN" altLang="en-US" sz="3600">
              <a:solidFill>
                <a:schemeClr val="bg1"/>
              </a:solidFill>
            </a:endParaRPr>
          </a:p>
          <a:p>
            <a:pPr algn="l">
              <a:lnSpc>
                <a:spcPct val="120000"/>
              </a:lnSpc>
            </a:pPr>
            <a:r>
              <a:rPr lang="zh-CN" altLang="en-US" sz="3600">
                <a:solidFill>
                  <a:schemeClr val="bg1"/>
                </a:solidFill>
              </a:rPr>
              <a:t>华文仿宋  </a:t>
            </a:r>
            <a:r>
              <a:rPr sz="36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STFangsong</a:t>
            </a:r>
            <a:endParaRPr sz="36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sz="36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微软雅黑  Microsoft YaHei</a:t>
            </a:r>
            <a:endParaRPr lang="zh-CN" sz="36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36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华文黑体  STHeiti</a:t>
            </a:r>
            <a:endParaRPr lang="zh-CN" altLang="en-US" sz="36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534988" y="2355215"/>
            <a:ext cx="23313390" cy="1067816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轮廓 </a:t>
            </a:r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outline</a:t>
            </a:r>
            <a:endParaRPr lang="en-US" altLang="zh-CN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37088" y="3709035"/>
            <a:ext cx="15109190" cy="79705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outline-color                          </a:t>
            </a: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颜色</a:t>
            </a:r>
            <a:endParaRPr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outline-width</a:t>
            </a: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: </a:t>
            </a: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thin                  </a:t>
            </a: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细轮廓</a:t>
            </a:r>
            <a:endParaRPr lang="zh-CN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            thick                </a:t>
            </a: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粗轮廓</a:t>
            </a:r>
            <a:endParaRPr lang="zh-CN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            </a:t>
            </a:r>
            <a:r>
              <a:rPr lang="en-US" alt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10px                </a:t>
            </a: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具体值</a:t>
            </a:r>
            <a:endParaRPr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outline-style</a:t>
            </a: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: dotted              </a:t>
            </a:r>
            <a:r>
              <a:rPr lang="zh-CN" alt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点状轮廓</a:t>
            </a:r>
            <a:endParaRPr lang="en-US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           dashed</a:t>
            </a: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</a:t>
            </a: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虚线轮廓</a:t>
            </a:r>
            <a:endParaRPr lang="zh-CN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           solid                 实线轮廓</a:t>
            </a:r>
            <a:endParaRPr lang="zh-CN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           double              双线轮廓</a:t>
            </a:r>
            <a:endParaRPr lang="zh-CN" sz="3600">
              <a:solidFill>
                <a:srgbClr val="FF0000"/>
              </a:solidFill>
              <a:cs typeface="Arial Bold" panose="020B0604020202090204" charset="0"/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535305" y="3708400"/>
            <a:ext cx="23313390" cy="932497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60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阴影、圆角</a:t>
            </a:r>
            <a:endParaRPr lang="zh-CN" altLang="en-US" sz="60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37405" y="4489450"/>
            <a:ext cx="15109190" cy="77628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zh-CN" sz="4000">
                <a:solidFill>
                  <a:schemeClr val="bg1"/>
                </a:solidFill>
                <a:sym typeface="+mn-ea"/>
              </a:rPr>
              <a:t>阴影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box-shadow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marL="1485900" lvl="2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"/>
            </a:pPr>
            <a:r>
              <a:rPr lang="zh-CN" sz="4000">
                <a:solidFill>
                  <a:schemeClr val="bg1"/>
                </a:solidFill>
                <a:sym typeface="+mn-ea"/>
              </a:rPr>
              <a:t> x偏移   y偏移   阴影模糊半径    阴影扩散半径    阴影颜色;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marL="571500" indent="-571500" algn="l" fontAlgn="auto">
              <a:lnSpc>
                <a:spcPct val="160000"/>
              </a:lnSpc>
              <a:spcBef>
                <a:spcPts val="3000"/>
              </a:spcBef>
              <a:buFont typeface="Wingdings" panose="05000000000000000000" charset="0"/>
              <a:buChar char=""/>
            </a:pPr>
            <a:r>
              <a:rPr lang="zh-CN" sz="36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圆角 （值可设一个  或 两个）</a:t>
            </a:r>
            <a:endParaRPr lang="zh-CN" sz="36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1485900" lvl="2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"/>
            </a:pPr>
            <a:r>
              <a:rPr lang="en-US" altLang="zh-CN" sz="36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border-top-left-radius                 </a:t>
            </a:r>
            <a:r>
              <a:rPr lang="zh-CN" altLang="en-US" sz="36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左上 圆角</a:t>
            </a:r>
            <a:endParaRPr lang="en-US" altLang="zh-CN" sz="36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1485900" lvl="2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"/>
            </a:pPr>
            <a:r>
              <a:rPr lang="en-US" altLang="zh-CN" sz="36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border-top-right-radius               </a:t>
            </a:r>
            <a:r>
              <a:rPr lang="zh-CN" altLang="en-US" sz="36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右上 圆角</a:t>
            </a:r>
            <a:endParaRPr lang="en-US" altLang="zh-CN" sz="36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1485900" lvl="2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"/>
            </a:pPr>
            <a:r>
              <a:rPr lang="en-US" altLang="zh-CN" sz="36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border-bottom-right-radius         </a:t>
            </a:r>
            <a:r>
              <a:rPr lang="zh-CN" altLang="en-US" sz="36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右下 圆角</a:t>
            </a:r>
            <a:endParaRPr lang="en-US" altLang="zh-CN" sz="36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1485900" lvl="2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"/>
            </a:pPr>
            <a:r>
              <a:rPr lang="en-US" altLang="zh-CN" sz="36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border-bottom-left-radius           </a:t>
            </a:r>
            <a:r>
              <a:rPr lang="zh-CN" altLang="en-US" sz="36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左下 圆角</a:t>
            </a:r>
            <a:endParaRPr lang="en-US" altLang="zh-CN" sz="36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1485900" lvl="2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"/>
            </a:pPr>
            <a:r>
              <a:rPr lang="en-US" altLang="zh-CN" sz="36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border-radius                             </a:t>
            </a:r>
            <a:r>
              <a:rPr lang="zh-CN" altLang="en-US" sz="36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合并 写法</a:t>
            </a:r>
            <a:endParaRPr lang="zh-CN" altLang="en-US" sz="36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33" name="直线连接符 32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38065" y="737235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4400">
                <a:sym typeface="+mn-ea"/>
              </a:rPr>
              <a:t>盒子模型</a:t>
            </a:r>
            <a:endParaRPr lang="zh-CN" altLang="en-US" sz="4400">
              <a:sym typeface="+mn-ea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3982720" y="9219565"/>
            <a:ext cx="372999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4480560" y="9426258"/>
            <a:ext cx="27343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</a:rPr>
              <a:t>边框</a:t>
            </a:r>
            <a:endParaRPr lang="zh-CN" altLang="en-US" sz="4000">
              <a:solidFill>
                <a:schemeClr val="bg1"/>
              </a:solidFill>
            </a:endParaRPr>
          </a:p>
        </p:txBody>
      </p:sp>
      <p:cxnSp>
        <p:nvCxnSpPr>
          <p:cNvPr id="47" name="肘形连接符 46"/>
          <p:cNvCxnSpPr>
            <a:stCxn id="12" idx="2"/>
            <a:endCxn id="13" idx="0"/>
          </p:cNvCxnSpPr>
          <p:nvPr/>
        </p:nvCxnSpPr>
        <p:spPr>
          <a:xfrm rot="5400000">
            <a:off x="6720205" y="4253865"/>
            <a:ext cx="4093210" cy="583819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肘形连接符 48"/>
          <p:cNvCxnSpPr/>
          <p:nvPr/>
        </p:nvCxnSpPr>
        <p:spPr>
          <a:xfrm rot="5400000">
            <a:off x="10664190" y="8192770"/>
            <a:ext cx="2053590" cy="3175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肘形连接符 50"/>
          <p:cNvCxnSpPr>
            <a:stCxn id="12" idx="2"/>
            <a:endCxn id="31" idx="0"/>
          </p:cNvCxnSpPr>
          <p:nvPr/>
        </p:nvCxnSpPr>
        <p:spPr>
          <a:xfrm rot="5400000" flipV="1">
            <a:off x="12641580" y="4170680"/>
            <a:ext cx="4091940" cy="600329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5354955" y="4006215"/>
            <a:ext cx="1266190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6990715" y="4213225"/>
            <a:ext cx="95415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rPr>
              <a:t>盒子模型（标准模式</a:t>
            </a:r>
            <a:r>
              <a:rPr lang="en-US" altLang="zh-CN" sz="40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rPr>
              <a:t>+</a:t>
            </a:r>
            <a:r>
              <a:rPr lang="zh-CN" altLang="en-US" sz="40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rPr>
              <a:t>怪异模式）</a:t>
            </a:r>
            <a:endParaRPr lang="zh-CN" altLang="en-US" sz="4000" b="1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15876905" y="9218295"/>
            <a:ext cx="3623945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6201708" y="9424988"/>
            <a:ext cx="29743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</a:rPr>
              <a:t>外边距</a:t>
            </a:r>
            <a:endParaRPr lang="zh-CN" altLang="en-US" sz="4000">
              <a:solidFill>
                <a:schemeClr val="bg1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0086975" y="9219565"/>
            <a:ext cx="314579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0268268" y="9426258"/>
            <a:ext cx="27832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</a:rPr>
              <a:t>内边距</a:t>
            </a:r>
            <a:endParaRPr lang="zh-CN" altLang="en-US" sz="4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image 60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953385" y="3478530"/>
            <a:ext cx="17964150" cy="8429625"/>
          </a:xfrm>
          <a:prstGeom prst="rect">
            <a:avLst/>
          </a:prstGeom>
        </p:spPr>
      </p:pic>
      <p:pic>
        <p:nvPicPr>
          <p:cNvPr id="78" name="image 60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520873" y="2868930"/>
            <a:ext cx="4829175" cy="1210310"/>
          </a:xfrm>
          <a:prstGeom prst="rect">
            <a:avLst/>
          </a:prstGeom>
        </p:spPr>
      </p:pic>
      <p:sp>
        <p:nvSpPr>
          <p:cNvPr id="79" name="Object 6011"/>
          <p:cNvSpPr txBox="1"/>
          <p:nvPr/>
        </p:nvSpPr>
        <p:spPr>
          <a:xfrm>
            <a:off x="9730423" y="3114040"/>
            <a:ext cx="4410075" cy="71945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4400" b="1" dirty="0">
                <a:solidFill>
                  <a:schemeClr val="bg1"/>
                </a:solidFill>
                <a:latin typeface="+mj-lt"/>
              </a:rPr>
              <a:t>css</a:t>
            </a:r>
            <a:r>
              <a:rPr lang="zh-CN" altLang="en-US" sz="4400" b="1" dirty="0">
                <a:solidFill>
                  <a:schemeClr val="bg1"/>
                </a:solidFill>
                <a:latin typeface="+mj-lt"/>
              </a:rPr>
              <a:t>简介</a:t>
            </a:r>
            <a:endParaRPr lang="zh-CN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0" name="Object 6012"/>
          <p:cNvSpPr txBox="1"/>
          <p:nvPr/>
        </p:nvSpPr>
        <p:spPr>
          <a:xfrm>
            <a:off x="5939155" y="4143058"/>
            <a:ext cx="11992610" cy="710057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457200" lvl="0" indent="-4572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3600">
                <a:sym typeface="+mn-ea"/>
              </a:rPr>
              <a:t>层叠样式表</a:t>
            </a:r>
            <a:endParaRPr lang="zh-CN" sz="3600">
              <a:sym typeface="+mn-ea"/>
            </a:endParaRPr>
          </a:p>
          <a:p>
            <a:pPr marL="457200" lvl="0" indent="-4572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3600">
                <a:sym typeface="+mn-ea"/>
              </a:rPr>
              <a:t>用来设置网页中元素的样式</a:t>
            </a:r>
            <a:endParaRPr lang="zh-CN" sz="3600">
              <a:sym typeface="+mn-ea"/>
            </a:endParaRPr>
          </a:p>
          <a:p>
            <a:pPr marL="457200" lvl="0" indent="-4572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3600">
                <a:sym typeface="+mn-ea"/>
              </a:rPr>
              <a:t>内联样式（行内样式）  - 作为属性的使用 - style属性  </a:t>
            </a:r>
            <a:endParaRPr lang="zh-CN" sz="3600">
              <a:sym typeface="+mn-ea"/>
            </a:endParaRPr>
          </a:p>
          <a:p>
            <a:pPr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None/>
            </a:pPr>
            <a:r>
              <a:rPr lang="zh-CN" sz="3600">
                <a:sym typeface="+mn-ea"/>
              </a:rPr>
              <a:t>            &lt;p </a:t>
            </a:r>
            <a:r>
              <a:rPr lang="zh-CN" sz="3600" i="1">
                <a:sym typeface="+mn-ea"/>
              </a:rPr>
              <a:t>style="color: blue</a:t>
            </a:r>
            <a:r>
              <a:rPr lang="en-US" altLang="zh-CN" sz="3600" i="1">
                <a:sym typeface="+mn-ea"/>
              </a:rPr>
              <a:t>;</a:t>
            </a:r>
            <a:r>
              <a:rPr lang="zh-CN" sz="3600" i="1">
                <a:sym typeface="+mn-ea"/>
              </a:rPr>
              <a:t>"</a:t>
            </a:r>
            <a:r>
              <a:rPr lang="zh-CN" sz="3600">
                <a:sym typeface="+mn-ea"/>
              </a:rPr>
              <a:t>&gt;&lt;/p&gt;</a:t>
            </a:r>
            <a:endParaRPr lang="zh-CN" sz="3600">
              <a:sym typeface="+mn-ea"/>
            </a:endParaRPr>
          </a:p>
          <a:p>
            <a:pPr marL="457200" lvl="0" indent="-457200" algn="l" rtl="0" fontAlgn="auto">
              <a:lnSpc>
                <a:spcPct val="160000"/>
              </a:lnSpc>
              <a:spcBef>
                <a:spcPts val="180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3600">
                <a:sym typeface="+mn-ea"/>
              </a:rPr>
              <a:t>内部样式表 - 将样式编写在&lt;head&gt;中的&lt;style&gt;标签中</a:t>
            </a:r>
            <a:endParaRPr lang="zh-CN" sz="3600">
              <a:sym typeface="+mn-ea"/>
            </a:endParaRPr>
          </a:p>
          <a:p>
            <a:pPr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None/>
            </a:pPr>
            <a:r>
              <a:rPr lang="en-US" altLang="zh-CN" sz="3600">
                <a:sym typeface="+mn-ea"/>
              </a:rPr>
              <a:t>            &lt;style&gt;body{background: red;}&lt;/style&gt;</a:t>
            </a:r>
            <a:endParaRPr lang="en-US" altLang="zh-CN" sz="3600">
              <a:sym typeface="+mn-ea"/>
            </a:endParaRPr>
          </a:p>
          <a:p>
            <a:pPr marL="457200" lvl="0" indent="-457200" algn="l" rtl="0" fontAlgn="auto">
              <a:lnSpc>
                <a:spcPct val="160000"/>
              </a:lnSpc>
              <a:spcBef>
                <a:spcPts val="180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3600">
                <a:sym typeface="+mn-ea"/>
              </a:rPr>
              <a:t>外部样式表 - 单独的CSS文件  通过&lt;link&gt;引入该样式表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sp>
        <p:nvSpPr>
          <p:cNvPr id="93" name="Object 1507"/>
          <p:cNvSpPr txBox="1"/>
          <p:nvPr/>
        </p:nvSpPr>
        <p:spPr>
          <a:xfrm>
            <a:off x="4872808" y="621406"/>
            <a:ext cx="4043021" cy="1066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CSS</a:t>
            </a:r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简介</a:t>
            </a:r>
            <a:endParaRPr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98" name="图片 97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cxnSp>
        <p:nvCxnSpPr>
          <p:cNvPr id="3" name="直线连接符 2"/>
          <p:cNvCxnSpPr/>
          <p:nvPr/>
        </p:nvCxnSpPr>
        <p:spPr>
          <a:xfrm>
            <a:off x="4640069" y="691076"/>
            <a:ext cx="0" cy="67207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盒模型（标准模式</a:t>
            </a:r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+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怪异模式</a:t>
            </a:r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(ie)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）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90320" y="2872740"/>
            <a:ext cx="22347555" cy="89554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sz="4000">
                <a:sym typeface="+mn-ea"/>
              </a:rPr>
              <a:t>每个元素都是一个个的盒子样式的矩形</a:t>
            </a:r>
            <a:endParaRPr lang="zh-CN" altLang="en-US" sz="400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altLang="en-US" sz="40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盒子模型分两种    一种是标准盒子模型，一种是ie盒子模型</a:t>
            </a:r>
            <a:endParaRPr lang="zh-CN" altLang="en-US" sz="400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endParaRPr lang="zh-CN" altLang="en-US" sz="400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altLang="en-US" sz="40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标准盒子模型  ——   高 height </a:t>
            </a:r>
            <a:r>
              <a:rPr lang="en-US" altLang="zh-CN" sz="40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+ </a:t>
            </a:r>
            <a:r>
              <a:rPr lang="zh-CN" altLang="en-US" sz="40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宽 width 都不包含  padding 和 border</a:t>
            </a:r>
            <a:endParaRPr lang="zh-CN" altLang="en-US" sz="400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altLang="en-US" sz="40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IE盒子模型     ——   高 height 和 宽 width 这两个值都包含  padding 和 border</a:t>
            </a:r>
            <a:endParaRPr lang="zh-CN" altLang="en-US" sz="400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endParaRPr lang="zh-CN" altLang="en-US" sz="400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altLang="en-US" sz="4000" b="1" i="1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box-sizing的作用</a:t>
            </a:r>
            <a:endParaRPr lang="zh-CN" altLang="en-US" sz="400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box-sizing: </a:t>
            </a:r>
            <a:r>
              <a:rPr lang="zh-CN" altLang="en-US" sz="40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content-box         标准盒子模型的计算方式</a:t>
            </a:r>
            <a:endParaRPr lang="zh-CN" altLang="en-US" sz="400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altLang="en-US" sz="40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                 border-box          IE模型的计算方式。</a:t>
            </a:r>
            <a:endParaRPr lang="zh-CN" altLang="en-US" sz="400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534988" y="2355215"/>
            <a:ext cx="23313390" cy="1067816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边框 </a:t>
            </a:r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border</a:t>
            </a:r>
            <a:endParaRPr lang="en-US" altLang="zh-CN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49521" y="2724150"/>
            <a:ext cx="14284325" cy="99402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围绕元素内容和内边距的一条或者多条线。</a:t>
            </a:r>
            <a:endParaRPr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border</a:t>
            </a: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-color                            </a:t>
            </a:r>
            <a:r>
              <a:rPr 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边框颜色</a:t>
            </a:r>
            <a:endParaRPr sz="4000">
              <a:solidFill>
                <a:schemeClr val="bg1"/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border</a:t>
            </a: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-width          </a:t>
            </a:r>
            <a:r>
              <a:rPr lang="en-US" alt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   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边框宽度</a:t>
            </a:r>
            <a:endParaRPr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border-style</a:t>
            </a: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: dotted                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点状</a:t>
            </a:r>
            <a:r>
              <a:rPr 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边框</a:t>
            </a:r>
            <a:endParaRPr lang="en-US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           dashed</a:t>
            </a: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</a:t>
            </a:r>
            <a:r>
              <a:rPr 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虚线边框</a:t>
            </a:r>
            <a:endParaRPr lang="zh-CN" sz="4000">
              <a:solidFill>
                <a:schemeClr val="bg1"/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           solid                   </a:t>
            </a:r>
            <a:r>
              <a:rPr 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实线边框</a:t>
            </a:r>
            <a:endParaRPr lang="zh-CN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           double               </a:t>
            </a:r>
            <a:r>
              <a:rPr 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双线边框</a:t>
            </a:r>
            <a:endParaRPr lang="zh-CN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border: solid 2px red;                 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合并写法</a:t>
            </a:r>
            <a:endParaRPr lang="zh-CN" altLang="en-US" sz="4000">
              <a:solidFill>
                <a:schemeClr val="bg1"/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altLang="zh-CN" sz="4000" spc="-10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border-left </a:t>
            </a:r>
            <a:r>
              <a:rPr lang="zh-CN" altLang="en-US" sz="4000" spc="-10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、</a:t>
            </a:r>
            <a:r>
              <a:rPr lang="en-US" altLang="zh-CN" sz="4000" spc="-10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border-right                       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单独设某一条边</a:t>
            </a:r>
            <a:endParaRPr lang="en-US" altLang="zh-CN" sz="4000" spc="-100">
              <a:solidFill>
                <a:schemeClr val="bg1"/>
              </a:solidFill>
              <a:uFillTx/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altLang="zh-CN" sz="4000" spc="-10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border-top</a:t>
            </a:r>
            <a:r>
              <a:rPr lang="zh-CN" altLang="en-US" sz="4000" spc="-10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、</a:t>
            </a:r>
            <a:r>
              <a:rPr lang="en-US" altLang="zh-CN" sz="4000" spc="-10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border-bottom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        </a:t>
            </a:r>
            <a:endParaRPr lang="zh-CN" altLang="en-US" sz="4000">
              <a:solidFill>
                <a:schemeClr val="bg1"/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</p:txBody>
      </p:sp>
      <p:cxnSp>
        <p:nvCxnSpPr>
          <p:cNvPr id="5" name="肘形连接符 4"/>
          <p:cNvCxnSpPr/>
          <p:nvPr/>
        </p:nvCxnSpPr>
        <p:spPr>
          <a:xfrm flipV="1">
            <a:off x="12098655" y="11207115"/>
            <a:ext cx="1998345" cy="976630"/>
          </a:xfrm>
          <a:prstGeom prst="bentConnector3">
            <a:avLst>
              <a:gd name="adj1" fmla="val 5001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2190095" y="11207115"/>
            <a:ext cx="9296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534988" y="2355215"/>
            <a:ext cx="23313390" cy="1067816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内边距 </a:t>
            </a:r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padding</a:t>
            </a:r>
            <a:endParaRPr lang="en-US" altLang="zh-CN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01696" y="2524125"/>
            <a:ext cx="17579975" cy="103403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60000"/>
              </a:lnSpc>
              <a:spcBef>
                <a:spcPts val="0"/>
              </a:spcBef>
              <a:spcAft>
                <a:spcPts val="3000"/>
              </a:spcAft>
              <a:buFont typeface="Wingdings" panose="05000000000000000000" charset="0"/>
              <a:buNone/>
            </a:pPr>
            <a:r>
              <a:rPr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内边距：边框与内容之间的距离。</a:t>
            </a:r>
            <a:endParaRPr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0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padding</a:t>
            </a: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-</a:t>
            </a: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left                  </a:t>
            </a:r>
            <a:r>
              <a:rPr lang="zh-CN" alt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左边距</a:t>
            </a:r>
            <a:endParaRPr sz="4000">
              <a:solidFill>
                <a:schemeClr val="bg1"/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padding-right</a:t>
            </a: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 </a:t>
            </a: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右边距</a:t>
            </a:r>
            <a:endParaRPr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padding</a:t>
            </a: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-</a:t>
            </a: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top                 </a:t>
            </a:r>
            <a:r>
              <a:rPr lang="zh-CN" alt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上边距</a:t>
            </a:r>
            <a:endParaRPr lang="zh-CN" sz="4000">
              <a:solidFill>
                <a:schemeClr val="bg1"/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padding</a:t>
            </a: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-</a:t>
            </a: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bottom           </a:t>
            </a:r>
            <a:r>
              <a:rPr lang="zh-CN" alt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下边距</a:t>
            </a:r>
            <a:endParaRPr lang="zh-CN" altLang="en-US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3000"/>
              </a:spcBef>
              <a:buFont typeface="Wingdings" panose="05000000000000000000" charset="0"/>
              <a:buNone/>
            </a:pP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   合并写法</a:t>
            </a:r>
            <a:endParaRPr lang="zh-CN" altLang="en-US" sz="4000">
              <a:solidFill>
                <a:schemeClr val="bg1"/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padding: 10px;                           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上下左右内边距都为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10px</a:t>
            </a:r>
            <a:endParaRPr lang="zh-CN" altLang="en-US" sz="4000">
              <a:solidFill>
                <a:schemeClr val="bg1"/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en-US" altLang="zh-CN" sz="4000" spc="-16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padding: 10px 20px 30px 40px;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     </a:t>
            </a:r>
            <a:r>
              <a:rPr lang="zh-CN" altLang="en-US" sz="4000" spc="-17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上</a:t>
            </a:r>
            <a:r>
              <a:rPr lang="en-US" altLang="zh-CN" sz="4000" spc="-17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10px</a:t>
            </a:r>
            <a:r>
              <a:rPr lang="zh-CN" altLang="en-US" sz="4000" spc="-17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、右</a:t>
            </a:r>
            <a:r>
              <a:rPr lang="en-US" altLang="zh-CN" sz="4000" spc="-17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20px</a:t>
            </a:r>
            <a:r>
              <a:rPr lang="zh-CN" altLang="en-US" sz="4000" spc="-17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、下</a:t>
            </a:r>
            <a:r>
              <a:rPr lang="en-US" altLang="zh-CN" sz="4000" spc="-17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30px</a:t>
            </a:r>
            <a:r>
              <a:rPr lang="zh-CN" altLang="en-US" sz="4000" spc="-17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、左</a:t>
            </a:r>
            <a:r>
              <a:rPr lang="en-US" altLang="zh-CN" sz="4000" spc="-17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40px</a:t>
            </a:r>
            <a:endParaRPr lang="zh-CN" altLang="en-US" sz="4000">
              <a:solidFill>
                <a:schemeClr val="bg1"/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padding: 10px 20px                    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上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+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下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10px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、 左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+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右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20px</a:t>
            </a:r>
            <a:endParaRPr lang="en-US" altLang="zh-CN" sz="4000">
              <a:solidFill>
                <a:schemeClr val="bg1"/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padding: 10px 20px 30px;           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上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10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、右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+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左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20px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、下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30px</a:t>
            </a:r>
            <a:endParaRPr lang="en-US" altLang="zh-CN" sz="4000">
              <a:solidFill>
                <a:schemeClr val="bg1"/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534988" y="2484120"/>
            <a:ext cx="23313390" cy="1067816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外边距 </a:t>
            </a:r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margin</a:t>
            </a:r>
            <a:endParaRPr lang="en-US" altLang="zh-CN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40418" y="2937828"/>
            <a:ext cx="17702530" cy="97707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外边距</a:t>
            </a:r>
            <a:r>
              <a:rPr 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：</a:t>
            </a:r>
            <a:r>
              <a:rPr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 margin 围绕元素边框的空白区域</a:t>
            </a:r>
            <a:endParaRPr sz="4000">
              <a:solidFill>
                <a:schemeClr val="bg1"/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margin-top                  上外边距</a:t>
            </a:r>
            <a:endParaRPr lang="zh-CN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margin-right                右外边距</a:t>
            </a:r>
            <a:endParaRPr lang="zh-CN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margin-bottom            下外边距</a:t>
            </a:r>
            <a:endParaRPr lang="zh-CN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margin-left                  左外边距</a:t>
            </a:r>
            <a:endParaRPr lang="zh-CN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3000"/>
              </a:spcBef>
              <a:buFont typeface="Wingdings" panose="05000000000000000000" charset="0"/>
              <a:buNone/>
            </a:pP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合并写法</a:t>
            </a:r>
            <a:endParaRPr lang="zh-CN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-57150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margin: 10px;                            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上下左右 外边距都是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10px</a:t>
            </a:r>
            <a:endParaRPr lang="zh-CN" altLang="en-US" sz="4000">
              <a:solidFill>
                <a:schemeClr val="bg1"/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margin</a:t>
            </a:r>
            <a:r>
              <a:rPr lang="en-US" altLang="zh-CN" sz="4000" spc="-16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: 10px 20px 30px 40px;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     </a:t>
            </a:r>
            <a:r>
              <a:rPr lang="zh-CN" altLang="en-US" sz="4000" spc="-17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上</a:t>
            </a:r>
            <a:r>
              <a:rPr lang="en-US" altLang="zh-CN" sz="4000" spc="-17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10px</a:t>
            </a:r>
            <a:r>
              <a:rPr lang="zh-CN" altLang="en-US" sz="4000" spc="-17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、右</a:t>
            </a:r>
            <a:r>
              <a:rPr lang="en-US" altLang="zh-CN" sz="4000" spc="-17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20px</a:t>
            </a:r>
            <a:r>
              <a:rPr lang="zh-CN" altLang="en-US" sz="4000" spc="-17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、下</a:t>
            </a:r>
            <a:r>
              <a:rPr lang="en-US" altLang="zh-CN" sz="4000" spc="-17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30px</a:t>
            </a:r>
            <a:r>
              <a:rPr lang="zh-CN" altLang="en-US" sz="4000" spc="-17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、左</a:t>
            </a:r>
            <a:r>
              <a:rPr lang="en-US" altLang="zh-CN" sz="4000" spc="-17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40px</a:t>
            </a:r>
            <a:endParaRPr lang="zh-CN" altLang="en-US" sz="4000">
              <a:solidFill>
                <a:schemeClr val="bg1"/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margin: 10px 20px                    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上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+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下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10px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、 左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+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右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20px</a:t>
            </a:r>
            <a:endParaRPr lang="en-US" altLang="zh-CN" sz="4000">
              <a:solidFill>
                <a:schemeClr val="bg1"/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margin: 10px 20px 30px;           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上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10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、右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+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左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20px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、下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30px</a:t>
            </a:r>
            <a:endParaRPr lang="zh-CN" altLang="en-US" sz="4000">
              <a:solidFill>
                <a:schemeClr val="bg1"/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534988" y="2484120"/>
            <a:ext cx="23313390" cy="1067816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margin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重叠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33781" y="3345498"/>
            <a:ext cx="22315805" cy="89554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margin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重叠出现的原因</a:t>
            </a:r>
            <a:endParaRPr lang="zh-CN" altLang="en-US"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1485900" lvl="2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"/>
            </a:pPr>
            <a:r>
              <a:rPr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指两个或多个盒子(可能相邻也可能嵌套)的相邻边界(其间没有任何非空内容、补白、边框)重合在一起而形成一个单一边界。</a:t>
            </a:r>
            <a:endParaRPr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endParaRPr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出现的情况</a:t>
            </a:r>
            <a:endParaRPr lang="zh-CN"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1485900" lvl="2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"/>
            </a:pPr>
            <a:r>
              <a:rPr 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元素的顶边界与前面元素的底边界发生叠加     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====&gt;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重叠图例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1</a:t>
            </a:r>
            <a:endParaRPr lang="zh-CN"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1485900" lvl="2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"/>
            </a:pPr>
            <a:r>
              <a:rPr 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元素的顶边界与父元素的顶边界发生叠加border-top的边界和它的父元素相同。 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=&gt;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图例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2</a:t>
            </a:r>
            <a:endParaRPr lang="zh-CN"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1485900" lvl="2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"/>
            </a:pPr>
            <a:r>
              <a:rPr 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空元素的元素的顶边界与底边界发生叠加        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====&gt;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重叠图例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3</a:t>
            </a:r>
            <a:endParaRPr lang="zh-CN"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1485900" lvl="2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"/>
            </a:pPr>
            <a:r>
              <a:rPr 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空元素中已经叠加的边界与另一个空元素的边界发生叠加  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====&gt;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重叠图例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4</a:t>
            </a:r>
            <a:endParaRPr lang="en-US" altLang="zh-CN"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margin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重叠 图例</a:t>
            </a:r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1</a:t>
            </a:r>
            <a:endParaRPr lang="en-US" altLang="zh-CN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645" y="2600325"/>
            <a:ext cx="17813020" cy="10043160"/>
          </a:xfrm>
          <a:prstGeom prst="rect">
            <a:avLst/>
          </a:prstGeom>
        </p:spPr>
      </p:pic>
      <p:pic>
        <p:nvPicPr>
          <p:cNvPr id="37" name="image 201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95018" y="3945617"/>
            <a:ext cx="1592780" cy="1592780"/>
          </a:xfrm>
          <a:prstGeom prst="rect">
            <a:avLst/>
          </a:prstGeom>
        </p:spPr>
      </p:pic>
      <p:sp>
        <p:nvSpPr>
          <p:cNvPr id="38" name="Object 2015"/>
          <p:cNvSpPr txBox="1"/>
          <p:nvPr/>
        </p:nvSpPr>
        <p:spPr>
          <a:xfrm>
            <a:off x="1290151" y="4264902"/>
            <a:ext cx="1413841" cy="838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5500" b="0" i="0" dirty="0">
                <a:solidFill>
                  <a:srgbClr val="FFFFFF"/>
                </a:solidFill>
                <a:latin typeface="OPPOSans-H"/>
                <a:ea typeface="OPPOSans-H"/>
              </a:rPr>
              <a:t>1</a:t>
            </a:r>
            <a:endParaRPr lang="en-US" altLang="zh-CN" sz="5500" b="0" i="0" dirty="0">
              <a:solidFill>
                <a:srgbClr val="FFFFFF"/>
              </a:solidFill>
              <a:latin typeface="OPPOSans-H"/>
              <a:ea typeface="OPPOSans-H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margin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重叠 图例</a:t>
            </a:r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2</a:t>
            </a:r>
            <a:endParaRPr lang="en-US" altLang="zh-CN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475" y="2962910"/>
            <a:ext cx="21591270" cy="8410575"/>
          </a:xfrm>
          <a:prstGeom prst="rect">
            <a:avLst/>
          </a:prstGeom>
        </p:spPr>
      </p:pic>
      <p:pic>
        <p:nvPicPr>
          <p:cNvPr id="3" name="image 201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5908" y="3957682"/>
            <a:ext cx="1592780" cy="1592780"/>
          </a:xfrm>
          <a:prstGeom prst="rect">
            <a:avLst/>
          </a:prstGeom>
        </p:spPr>
      </p:pic>
      <p:sp>
        <p:nvSpPr>
          <p:cNvPr id="43" name="Object 2020"/>
          <p:cNvSpPr txBox="1"/>
          <p:nvPr/>
        </p:nvSpPr>
        <p:spPr>
          <a:xfrm>
            <a:off x="791041" y="4274434"/>
            <a:ext cx="1413852" cy="838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5500" b="0" i="0" dirty="0">
                <a:solidFill>
                  <a:srgbClr val="FFFFFF"/>
                </a:solidFill>
                <a:latin typeface="OPPOSans-H"/>
                <a:ea typeface="OPPOSans-H"/>
              </a:rPr>
              <a:t>2</a:t>
            </a:r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margin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重叠 图例</a:t>
            </a:r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3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宋体" charset="0"/>
                <a:cs typeface="Ubuntu Mono"/>
                <a:sym typeface="Ubuntu Mono"/>
              </a:rPr>
              <a:t>、</a:t>
            </a:r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宋体" charset="0"/>
                <a:cs typeface="Ubuntu Mono"/>
                <a:sym typeface="Ubuntu Mono"/>
              </a:rPr>
              <a:t>4</a:t>
            </a:r>
            <a:endParaRPr lang="en-US" altLang="zh-CN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宋体" charset="0"/>
              <a:cs typeface="Ubuntu Mono"/>
              <a:sym typeface="Ubuntu Mono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670" y="2580640"/>
            <a:ext cx="21516340" cy="36036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7480300"/>
            <a:ext cx="20434935" cy="5343525"/>
          </a:xfrm>
          <a:prstGeom prst="rect">
            <a:avLst/>
          </a:prstGeom>
        </p:spPr>
      </p:pic>
      <p:pic>
        <p:nvPicPr>
          <p:cNvPr id="37" name="image 20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26058" y="3643992"/>
            <a:ext cx="1592780" cy="1592780"/>
          </a:xfrm>
          <a:prstGeom prst="rect">
            <a:avLst/>
          </a:prstGeom>
        </p:spPr>
      </p:pic>
      <p:sp>
        <p:nvSpPr>
          <p:cNvPr id="38" name="Object 2015"/>
          <p:cNvSpPr txBox="1"/>
          <p:nvPr/>
        </p:nvSpPr>
        <p:spPr>
          <a:xfrm>
            <a:off x="721191" y="3963277"/>
            <a:ext cx="1413841" cy="838200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algn="ctr">
              <a:lnSpc>
                <a:spcPct val="100000"/>
              </a:lnSpc>
            </a:pPr>
            <a:r>
              <a:rPr lang="en-US" altLang="zh-CN" sz="5500" b="0" i="0" dirty="0">
                <a:solidFill>
                  <a:srgbClr val="FFFFFF"/>
                </a:solidFill>
                <a:latin typeface="OPPOSans-H"/>
                <a:ea typeface="OPPOSans-H"/>
              </a:rPr>
              <a:t>3</a:t>
            </a:r>
            <a:endParaRPr lang="zh-CN" altLang="en-US" dirty="0"/>
          </a:p>
        </p:txBody>
      </p:sp>
      <p:pic>
        <p:nvPicPr>
          <p:cNvPr id="5" name="image 201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6058" y="9416142"/>
            <a:ext cx="1592780" cy="1592780"/>
          </a:xfrm>
          <a:prstGeom prst="rect">
            <a:avLst/>
          </a:prstGeom>
        </p:spPr>
      </p:pic>
      <p:sp>
        <p:nvSpPr>
          <p:cNvPr id="43" name="Object 2020"/>
          <p:cNvSpPr txBox="1"/>
          <p:nvPr/>
        </p:nvSpPr>
        <p:spPr>
          <a:xfrm>
            <a:off x="721191" y="9732894"/>
            <a:ext cx="1413852" cy="838200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algn="ctr">
              <a:lnSpc>
                <a:spcPct val="100000"/>
              </a:lnSpc>
            </a:pPr>
            <a:r>
              <a:rPr lang="en-US" altLang="zh-CN" sz="5500" b="0" i="0" dirty="0">
                <a:solidFill>
                  <a:srgbClr val="FFFFFF"/>
                </a:solidFill>
                <a:latin typeface="OPPOSans-H"/>
                <a:ea typeface="OPPOSans-H"/>
              </a:rPr>
              <a:t>4</a:t>
            </a:r>
            <a:endParaRPr lang="en-US" altLang="zh-CN" sz="5500" b="0" i="0" dirty="0">
              <a:solidFill>
                <a:srgbClr val="FFFFFF"/>
              </a:solidFill>
              <a:latin typeface="OPPOSans-H"/>
              <a:ea typeface="OPPOSans-H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534988" y="2484120"/>
            <a:ext cx="23313390" cy="1067816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5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margin</a:t>
            </a:r>
            <a:r>
              <a:rPr lang="zh-CN" altLang="en-US" sz="5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重叠的解决方法</a:t>
            </a:r>
            <a:endParaRPr lang="zh-CN" altLang="en-US" sz="5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33781" y="2853055"/>
            <a:ext cx="22315805" cy="99402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用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padding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代替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margin</a:t>
            </a:r>
            <a:endParaRPr lang="en-US" altLang="zh-CN"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加边框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border</a:t>
            </a:r>
            <a:endParaRPr lang="en-US" altLang="zh-CN"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内层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padding : 1px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（不是标准做法，但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1px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在用户眼里是看不出来忽略不计的）</a:t>
            </a:r>
            <a:endParaRPr lang="en-US"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BFC 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（即块级格式化上下文，它是一个独立的渲染区域，并且与这个独立盒子里的布局不受外部影响，当然它也不会影响到外面的元素，只要满足下面任何一条就会触发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BFC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）</a:t>
            </a:r>
            <a:endParaRPr lang="en-US"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1485900" lvl="2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"/>
            </a:pP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根元素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body</a:t>
            </a:r>
            <a:endParaRPr lang="en-US"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1485900" lvl="2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"/>
            </a:pP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overflow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不为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visible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（hidden | auto | scroll）</a:t>
            </a:r>
            <a:endParaRPr lang="en-US" altLang="zh-CN"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1485900" lvl="2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"/>
            </a:pPr>
            <a:r>
              <a:rPr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float属性不为none（</a:t>
            </a:r>
            <a:r>
              <a:rPr 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l</a:t>
            </a:r>
            <a:r>
              <a:rPr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eft | right）</a:t>
            </a:r>
            <a:endParaRPr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1485900" lvl="2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"/>
            </a:pPr>
            <a:r>
              <a:rPr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display属性值为inline-block | flex | inline-flex | table-cell | table-caption</a:t>
            </a:r>
            <a:endParaRPr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1485900" lvl="2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"/>
            </a:pPr>
            <a:r>
              <a:rPr 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定位 </a:t>
            </a:r>
            <a:r>
              <a:rPr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position为absolute或fixed</a:t>
            </a:r>
            <a:endParaRPr lang="zh-CN" altLang="en-US"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4327525" y="3532505"/>
            <a:ext cx="14101445" cy="795655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4987290" y="4968875"/>
            <a:ext cx="12782550" cy="508381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+mn-ea"/>
              </a:rPr>
              <a:t>overflow 属性</a:t>
            </a:r>
            <a:endParaRPr lang="en-US" altLang="zh-CN" sz="40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40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>
                <a:solidFill>
                  <a:schemeClr val="bg1"/>
                </a:solidFill>
                <a:sym typeface="+mn-ea"/>
              </a:rPr>
              <a:t>visible         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-</a:t>
            </a:r>
            <a:r>
              <a:rPr lang="zh-CN" sz="4000">
                <a:solidFill>
                  <a:schemeClr val="bg1"/>
                </a:solidFill>
                <a:sym typeface="+mn-ea"/>
              </a:rPr>
              <a:t> 缺省值, 溢出, 在父元素外面显示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>
                <a:solidFill>
                  <a:schemeClr val="bg1"/>
                </a:solidFill>
                <a:sym typeface="+mn-ea"/>
              </a:rPr>
              <a:t>hidden        - 溢出内容被裁剪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 spc="100">
                <a:solidFill>
                  <a:schemeClr val="bg1"/>
                </a:solidFill>
                <a:uFillTx/>
                <a:sym typeface="+mn-ea"/>
              </a:rPr>
              <a:t>scroll</a:t>
            </a:r>
            <a:r>
              <a:rPr lang="zh-CN" sz="4000">
                <a:solidFill>
                  <a:schemeClr val="bg1"/>
                </a:solidFill>
                <a:sym typeface="+mn-ea"/>
              </a:rPr>
              <a:t>          - 生成两个滚动条, 通过滚动条查看内容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>
                <a:solidFill>
                  <a:schemeClr val="bg1"/>
                </a:solidFill>
                <a:sym typeface="+mn-ea"/>
              </a:rPr>
              <a:t>auto            - 根据需要生成滚动条</a:t>
            </a:r>
            <a:endParaRPr lang="zh-CN" sz="4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>
                <a:sym typeface="+mn-ea"/>
              </a:rPr>
              <a:t>  </a:t>
            </a:r>
            <a:endParaRPr lang="en-US" altLang="zh-CN" sz="40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86487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超出边框部分的处理 overflow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2534285" y="2072640"/>
            <a:ext cx="17798415" cy="618617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5601018" y="2570480"/>
            <a:ext cx="11664950" cy="519049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571500" lvl="0" indent="-571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"/>
            </a:pPr>
            <a:r>
              <a:rPr lang="zh-CN" altLang="en-US" sz="44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注释</a:t>
            </a:r>
            <a:endParaRPr lang="zh-CN" altLang="en-US" sz="44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lvl="0" indent="0" algn="l" rtl="0" fontAlgn="auto">
              <a:lnSpc>
                <a:spcPct val="110000"/>
              </a:lnSpc>
              <a:spcBef>
                <a:spcPts val="0"/>
              </a:spcBef>
              <a:spcAft>
                <a:spcPts val="2400"/>
              </a:spcAft>
              <a:buFont typeface="Wingdings" panose="05000000000000000000" charset="0"/>
              <a:buNone/>
            </a:pPr>
            <a:r>
              <a:rPr lang="zh-CN" altLang="en-US" sz="44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        </a:t>
            </a:r>
            <a:r>
              <a:rPr lang="en-US" altLang="zh-CN" sz="44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/*     */</a:t>
            </a:r>
            <a:endParaRPr lang="zh-CN" altLang="en-US" sz="44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marL="571500" lvl="0" indent="-571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"/>
            </a:pPr>
            <a:r>
              <a:rPr lang="zh-CN" altLang="en-US" sz="44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选择器</a:t>
            </a:r>
            <a:endParaRPr lang="zh-CN" altLang="en-US" sz="44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lvl="0" indent="0" algn="l" rtl="0" fontAlgn="auto">
              <a:lnSpc>
                <a:spcPct val="110000"/>
              </a:lnSpc>
              <a:spcBef>
                <a:spcPts val="0"/>
              </a:spcBef>
              <a:spcAft>
                <a:spcPts val="2400"/>
              </a:spcAft>
              <a:buFont typeface="Wingdings" panose="05000000000000000000" charset="0"/>
              <a:buNone/>
            </a:pPr>
            <a:r>
              <a:rPr lang="zh-CN" altLang="en-US" sz="44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        选中元素，对哪个元素设置样式</a:t>
            </a:r>
            <a:endParaRPr lang="zh-CN" altLang="en-US" sz="44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marL="571500" lvl="0" indent="-571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"/>
            </a:pPr>
            <a:r>
              <a:rPr lang="zh-CN" altLang="en-US" sz="44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声明块</a:t>
            </a:r>
            <a:endParaRPr lang="zh-CN" altLang="en-US" sz="44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44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        具体样式内容</a:t>
            </a:r>
            <a:endParaRPr lang="zh-CN" altLang="en-US" sz="44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css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基本语法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880" y="8776970"/>
            <a:ext cx="13077190" cy="493839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4327525" y="3532505"/>
            <a:ext cx="14101445" cy="795655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4987290" y="4968875"/>
            <a:ext cx="12782550" cy="508381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717550" lvl="0" indent="-571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4000">
                <a:solidFill>
                  <a:schemeClr val="bg1"/>
                </a:solidFill>
                <a:sym typeface="+mn-ea"/>
              </a:rPr>
              <a:t>使用reset.css 清除默认样式</a:t>
            </a:r>
            <a:endParaRPr lang="zh-CN" sz="4000">
              <a:solidFill>
                <a:schemeClr val="bg1"/>
              </a:solidFill>
            </a:endParaRPr>
          </a:p>
          <a:p>
            <a:pPr marL="571500" lvl="0" indent="-571500" algn="l" rtl="0">
              <a:lnSpc>
                <a:spcPct val="135000"/>
              </a:lnSpc>
              <a:spcBef>
                <a:spcPts val="1600"/>
              </a:spcBef>
              <a:spcAft>
                <a:spcPts val="0"/>
              </a:spcAft>
              <a:buFont typeface="Wingdings" panose="05000000000000000000" charset="0"/>
              <a:buChar char=""/>
            </a:pPr>
            <a:endParaRPr lang="en-US" altLang="zh-CN" sz="40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  <a:p>
            <a:pPr marL="717550" marR="0" lvl="0" indent="-571500" algn="l" rtl="0">
              <a:lnSpc>
                <a:spcPct val="13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4000">
                <a:solidFill>
                  <a:schemeClr val="bg1"/>
                </a:solidFill>
                <a:sym typeface="+mn-ea"/>
              </a:rPr>
              <a:t>使用normailze.css统一不同浏览器中的默认样式</a:t>
            </a:r>
            <a:endParaRPr lang="zh-CN" altLang="zh-CN" sz="40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86487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默认样式如何处理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529080" y="2369820"/>
            <a:ext cx="18882360" cy="721106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3300413" y="2999105"/>
            <a:ext cx="15339695" cy="595249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+mn-ea"/>
              </a:rPr>
              <a:t>元素浮动会会脱离文档流，因此元素的一些特点也随着变化</a:t>
            </a:r>
            <a:endParaRPr lang="zh-CN" altLang="en-US" sz="40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  <a:p>
            <a:pPr marL="0" lvl="0" indent="0" algn="l" rtl="0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40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  <a:p>
            <a:pPr marL="0" lvl="0" indent="0" algn="l" rtl="0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+mn-ea"/>
              </a:rPr>
              <a:t>脱离文档流的特点</a:t>
            </a:r>
            <a:endParaRPr lang="zh-CN" altLang="en-US" sz="40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  <a:p>
            <a:pPr marL="571500" lvl="0" indent="-571500" algn="l" rtl="0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"/>
            </a:pPr>
            <a:r>
              <a:rPr lang="zh-CN" altLang="en-US" sz="40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+mn-ea"/>
              </a:rPr>
              <a:t>块元素不在独占页面的一行</a:t>
            </a:r>
            <a:endParaRPr lang="zh-CN" altLang="en-US" sz="40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  <a:p>
            <a:pPr marL="571500" lvl="0" indent="-571500" algn="l" rtl="0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"/>
            </a:pPr>
            <a:r>
              <a:rPr lang="zh-CN" altLang="en-US" sz="40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+mn-ea"/>
              </a:rPr>
              <a:t>行内元素脱离文档流后 会变成块元素，特点和块元素一样</a:t>
            </a:r>
            <a:endParaRPr lang="zh-CN" altLang="en-US" sz="40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  <a:p>
            <a:pPr marL="571500" lvl="0" indent="-571500" algn="l" rtl="0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"/>
            </a:pPr>
            <a:r>
              <a:rPr lang="zh-CN" altLang="en-US" sz="40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+mn-ea"/>
              </a:rPr>
              <a:t>因此脱离文档流之后，不用再区分块元素 还是行内元素，都按块处理</a:t>
            </a:r>
            <a:endParaRPr lang="zh-CN" altLang="en-US" sz="40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  <a:p>
            <a:pPr marL="0" lvl="0" indent="0" algn="l" rtl="0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40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86487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浮动 </a:t>
            </a:r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float</a:t>
            </a:r>
            <a:endParaRPr lang="en-US" altLang="zh-CN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490980" y="10147935"/>
            <a:ext cx="18882360" cy="319087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sp>
        <p:nvSpPr>
          <p:cNvPr id="5" name="Object 6012"/>
          <p:cNvSpPr txBox="1"/>
          <p:nvPr/>
        </p:nvSpPr>
        <p:spPr>
          <a:xfrm>
            <a:off x="2150428" y="10396855"/>
            <a:ext cx="17563465" cy="2693035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marL="0" lvl="0" indent="0" algn="l" rtl="0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0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+mn-ea"/>
              </a:rPr>
              <a:t>float</a:t>
            </a:r>
            <a:r>
              <a:rPr lang="zh-CN" altLang="en-US" sz="40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+mn-ea"/>
              </a:rPr>
              <a:t>与</a:t>
            </a:r>
            <a:r>
              <a:rPr lang="en-US" altLang="zh-CN" sz="40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+mn-ea"/>
              </a:rPr>
              <a:t>inline-block</a:t>
            </a:r>
            <a:r>
              <a:rPr lang="zh-CN" altLang="en-US" sz="40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+mn-ea"/>
              </a:rPr>
              <a:t>的区别</a:t>
            </a:r>
            <a:endParaRPr lang="zh-CN" altLang="en-US" sz="40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  <a:p>
            <a:pPr marL="0" lvl="0" indent="0" algn="l" rtl="0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+mn-ea"/>
              </a:rPr>
              <a:t>float是顶部对齐，inline-block是底部对齐.</a:t>
            </a:r>
            <a:endParaRPr lang="zh-CN" altLang="en-US" sz="40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  <a:p>
            <a:pPr marL="0" lvl="0" indent="0" algn="l" rtl="0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+mn-ea"/>
              </a:rPr>
              <a:t>浮动能设定为左浮和右浮，但display:inline-block都是从左到右排列的。</a:t>
            </a:r>
            <a:endParaRPr lang="zh-CN" altLang="en-US" sz="40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775295" y="2999105"/>
            <a:ext cx="3289300" cy="5852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3600"/>
              <a:t>Ps: </a:t>
            </a:r>
            <a:endParaRPr lang="en-US" altLang="zh-CN" sz="3600"/>
          </a:p>
          <a:p>
            <a:pPr>
              <a:lnSpc>
                <a:spcPct val="130000"/>
              </a:lnSpc>
            </a:pPr>
            <a:r>
              <a:rPr lang="zh-CN" altLang="en-US" sz="3600"/>
              <a:t>可以把浮动元素的父元素看做桌面上漂浮起来的东西，会把正常放在桌面上的物品遮挡住</a:t>
            </a:r>
            <a:endParaRPr lang="zh-CN" altLang="en-US" sz="3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534988" y="2484120"/>
            <a:ext cx="23313390" cy="1067816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高度塌陷 的原因及解决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46593" y="3837940"/>
            <a:ext cx="20490180" cy="79705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高度塌陷的原因  </a:t>
            </a:r>
            <a:endParaRPr lang="zh-CN" altLang="en-US"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   使用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float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布局，会导致元素脱离文档流，而父元素的高度是由子元素撑起来的</a:t>
            </a:r>
            <a:endParaRPr lang="zh-CN" altLang="en-US"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   浮动的子元素脱离文档流后 不会再撑起父元素高度</a:t>
            </a:r>
            <a:endParaRPr lang="zh-CN" altLang="en-US"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   父元素的高度就不足以包含所有的子元素。因此发生了高度塌陷</a:t>
            </a:r>
            <a:endParaRPr lang="zh-CN" altLang="en-US"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endParaRPr lang="zh-CN" altLang="en-US"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解决方法</a:t>
            </a:r>
            <a:endParaRPr lang="zh-CN" altLang="en-US"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   在父元素的 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::after 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伪元素中设置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clear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属性，以清除父元素中浮动元素的影响</a:t>
            </a:r>
            <a:endParaRPr lang="zh-CN" altLang="en-US"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   注意还需要通过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display : block 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将 该伪元素转变为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block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元素</a:t>
            </a:r>
            <a:r>
              <a:rPr lang="zh-CN" altLang="en-US" sz="4000" b="1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  </a:t>
            </a:r>
            <a:endParaRPr lang="zh-CN" altLang="en-US" sz="4000" b="1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916087" y="3905794"/>
            <a:ext cx="596900" cy="596900"/>
          </a:xfrm>
          <a:prstGeom prst="rect">
            <a:avLst/>
          </a:prstGeom>
        </p:spPr>
      </p:pic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600888" y="4373880"/>
            <a:ext cx="4559300" cy="4559300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2590165" y="5718810"/>
            <a:ext cx="4580890" cy="186944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15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rPr>
              <a:t>定位</a:t>
            </a:r>
            <a:endParaRPr lang="zh-CN" altLang="en-US" sz="115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20" name="Object 403"/>
          <p:cNvSpPr txBox="1"/>
          <p:nvPr/>
        </p:nvSpPr>
        <p:spPr>
          <a:xfrm>
            <a:off x="10243820" y="4373880"/>
            <a:ext cx="9017000" cy="60261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793750" lvl="0" indent="-685800" algn="l" rtl="0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SzPts val="1900"/>
              <a:buFont typeface="Wingdings" panose="05000000000000000000" charset="0"/>
              <a:buChar char=""/>
            </a:pPr>
            <a:r>
              <a:rPr lang="zh-CN" altLang="en-US" sz="4800" dirty="0">
                <a:latin typeface="+mn-ea"/>
              </a:rPr>
              <a:t>相对定位</a:t>
            </a:r>
            <a:endParaRPr lang="zh-CN" altLang="en-US" sz="4800" dirty="0">
              <a:latin typeface="+mn-ea"/>
            </a:endParaRPr>
          </a:p>
          <a:p>
            <a:pPr marL="793750" lvl="0" indent="-685800" algn="l" rtl="0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SzPts val="1900"/>
              <a:buFont typeface="Wingdings" panose="05000000000000000000" charset="0"/>
              <a:buChar char=""/>
            </a:pPr>
            <a:r>
              <a:rPr lang="zh-CN" altLang="en-US" sz="4800" dirty="0">
                <a:latin typeface="+mn-ea"/>
              </a:rPr>
              <a:t>绝对定位</a:t>
            </a:r>
            <a:endParaRPr lang="zh-CN" altLang="en-US" sz="4800" dirty="0">
              <a:latin typeface="+mn-ea"/>
            </a:endParaRPr>
          </a:p>
          <a:p>
            <a:pPr marL="793750" lvl="0" indent="-685800" algn="l" rtl="0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SzPts val="1900"/>
              <a:buFont typeface="Wingdings" panose="05000000000000000000" charset="0"/>
              <a:buChar char=""/>
            </a:pPr>
            <a:r>
              <a:rPr lang="zh-CN" altLang="en-US" sz="4800" dirty="0">
                <a:latin typeface="+mn-ea"/>
              </a:rPr>
              <a:t>固定定位</a:t>
            </a:r>
            <a:endParaRPr lang="zh-CN" altLang="en-US" sz="4800" dirty="0">
              <a:latin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image 40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416665" y="3930650"/>
            <a:ext cx="644525" cy="644525"/>
          </a:xfrm>
          <a:prstGeom prst="rect">
            <a:avLst/>
          </a:prstGeom>
        </p:spPr>
      </p:pic>
      <p:sp>
        <p:nvSpPr>
          <p:cNvPr id="409" name="Object 409"/>
          <p:cNvSpPr txBox="1"/>
          <p:nvPr/>
        </p:nvSpPr>
        <p:spPr>
          <a:xfrm>
            <a:off x="12820015" y="3468370"/>
            <a:ext cx="8289925" cy="537591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571500" indent="-571500">
              <a:lnSpc>
                <a:spcPct val="175000"/>
              </a:lnSpc>
              <a:buFont typeface="Arial" panose="020B060402020209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微软雅黑" charset="0"/>
                <a:ea typeface="微软雅黑" charset="0"/>
                <a:cs typeface="Ubuntu Mono"/>
                <a:sym typeface="Ubuntu Mono"/>
              </a:rPr>
              <a:t>基于元素原来的位置</a:t>
            </a:r>
            <a:endParaRPr lang="zh-CN" altLang="en-US" sz="4400" dirty="0">
              <a:solidFill>
                <a:schemeClr val="tx1"/>
              </a:solidFill>
              <a:latin typeface="微软雅黑" charset="0"/>
              <a:ea typeface="微软雅黑" charset="0"/>
              <a:cs typeface="Ubuntu Mono"/>
              <a:sym typeface="Ubuntu Mono"/>
            </a:endParaRPr>
          </a:p>
          <a:p>
            <a:pPr marL="571500" indent="-571500">
              <a:lnSpc>
                <a:spcPct val="175000"/>
              </a:lnSpc>
              <a:buFont typeface="Arial" panose="020B060402020209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微软雅黑" charset="0"/>
                <a:ea typeface="微软雅黑" charset="0"/>
                <a:cs typeface="Ubuntu Mono"/>
                <a:sym typeface="Ubuntu Mono"/>
              </a:rPr>
              <a:t>元素未从文档流中脱离</a:t>
            </a:r>
            <a:endParaRPr lang="zh-CN" altLang="en-US" sz="4400" dirty="0">
              <a:solidFill>
                <a:schemeClr val="tx1"/>
              </a:solidFill>
              <a:latin typeface="微软雅黑" charset="0"/>
              <a:ea typeface="微软雅黑" charset="0"/>
              <a:cs typeface="Ubuntu Mono"/>
              <a:sym typeface="Ubuntu Mono"/>
            </a:endParaRPr>
          </a:p>
          <a:p>
            <a:pPr marL="571500" lvl="1" indent="-571500">
              <a:lnSpc>
                <a:spcPct val="175000"/>
              </a:lnSpc>
              <a:buFont typeface="Arial" panose="020B0604020202090204" pitchFamily="34" charset="0"/>
              <a:buChar char="•"/>
            </a:pPr>
            <a:r>
              <a:rPr lang="zh-CN" sz="4400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提升元素的层级</a:t>
            </a:r>
            <a:endParaRPr lang="zh-CN" altLang="en-US" sz="4400" dirty="0">
              <a:solidFill>
                <a:schemeClr val="tx1"/>
              </a:solidFill>
              <a:latin typeface="微软雅黑" charset="0"/>
              <a:ea typeface="微软雅黑" charset="0"/>
              <a:cs typeface="Ubuntu Mono"/>
              <a:sym typeface="+mn-ea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2005965" y="3418840"/>
            <a:ext cx="7087870" cy="687832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2383473" y="6021388"/>
            <a:ext cx="6332855" cy="167322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4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+mn-ea"/>
              </a:rPr>
              <a:t>position: relative</a:t>
            </a:r>
            <a:endParaRPr lang="en-US" altLang="zh-CN" sz="54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相对定位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Object 409"/>
          <p:cNvSpPr txBox="1"/>
          <p:nvPr/>
        </p:nvSpPr>
        <p:spPr>
          <a:xfrm>
            <a:off x="2184400" y="6425565"/>
            <a:ext cx="21571585" cy="627253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571500" indent="-571500">
              <a:lnSpc>
                <a:spcPct val="175000"/>
              </a:lnSpc>
              <a:buFont typeface="Arial" panose="020B060402020209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微软雅黑" charset="0"/>
                <a:ea typeface="微软雅黑" charset="0"/>
                <a:cs typeface="Ubuntu Mono"/>
                <a:sym typeface="Ubuntu Mono"/>
              </a:rPr>
              <a:t>相对于其包含块定位</a:t>
            </a:r>
            <a:endParaRPr lang="zh-CN" altLang="en-US" sz="4400" dirty="0">
              <a:solidFill>
                <a:schemeClr val="tx1"/>
              </a:solidFill>
              <a:latin typeface="微软雅黑" charset="0"/>
              <a:ea typeface="微软雅黑" charset="0"/>
              <a:cs typeface="Ubuntu Mono"/>
              <a:sym typeface="Ubuntu Mono"/>
            </a:endParaRPr>
          </a:p>
          <a:p>
            <a:pPr indent="0">
              <a:lnSpc>
                <a:spcPct val="175000"/>
              </a:lnSpc>
              <a:buFont typeface="Arial" panose="020B0604020202090204" pitchFamily="34" charset="0"/>
              <a:buNone/>
            </a:pPr>
            <a:r>
              <a:rPr lang="zh-CN" altLang="en-US" sz="4400" dirty="0">
                <a:solidFill>
                  <a:schemeClr val="tx1"/>
                </a:solidFill>
                <a:latin typeface="微软雅黑" charset="0"/>
                <a:ea typeface="微软雅黑" charset="0"/>
                <a:cs typeface="Ubuntu Mono"/>
                <a:sym typeface="Ubuntu Mono"/>
              </a:rPr>
              <a:t> （从父级 一层层向上找，找到的 第一个开启了定位的 父元素或祖父元素</a:t>
            </a:r>
            <a:r>
              <a:rPr lang="en-US" altLang="zh-CN" sz="4400" dirty="0">
                <a:latin typeface="微软雅黑" charset="0"/>
                <a:ea typeface="微软雅黑" charset="0"/>
                <a:cs typeface="Ubuntu Mono"/>
                <a:sym typeface="Ubuntu Mono"/>
              </a:rPr>
              <a:t>...</a:t>
            </a:r>
            <a:r>
              <a:rPr lang="zh-CN" altLang="en-US" sz="4400" dirty="0">
                <a:latin typeface="微软雅黑" charset="0"/>
                <a:ea typeface="微软雅黑" charset="0"/>
                <a:cs typeface="Ubuntu Mono"/>
                <a:sym typeface="Ubuntu Mono"/>
              </a:rPr>
              <a:t>简称父</a:t>
            </a:r>
            <a:r>
              <a:rPr lang="en-US" altLang="zh-CN" sz="4400" dirty="0">
                <a:latin typeface="微软雅黑" charset="0"/>
                <a:ea typeface="微软雅黑" charset="0"/>
                <a:cs typeface="Ubuntu Mono"/>
                <a:sym typeface="Ubuntu Mono"/>
              </a:rPr>
              <a:t>++</a:t>
            </a:r>
            <a:endParaRPr lang="en-US" altLang="zh-CN" sz="4400" dirty="0">
              <a:latin typeface="微软雅黑" charset="0"/>
              <a:ea typeface="微软雅黑" charset="0"/>
              <a:cs typeface="Ubuntu Mono"/>
              <a:sym typeface="Ubuntu Mono"/>
            </a:endParaRPr>
          </a:p>
          <a:p>
            <a:pPr indent="0">
              <a:lnSpc>
                <a:spcPct val="175000"/>
              </a:lnSpc>
              <a:buFont typeface="Arial" panose="020B0604020202090204" pitchFamily="34" charset="0"/>
              <a:buNone/>
            </a:pPr>
            <a:r>
              <a:rPr lang="en-US" altLang="zh-CN" sz="4400" dirty="0">
                <a:latin typeface="微软雅黑" charset="0"/>
                <a:ea typeface="微软雅黑" charset="0"/>
                <a:cs typeface="Ubuntu Mono"/>
                <a:sym typeface="Ubuntu Mono"/>
              </a:rPr>
              <a:t>   </a:t>
            </a:r>
            <a:r>
              <a:rPr lang="zh-CN" altLang="en-US" sz="4400" dirty="0">
                <a:solidFill>
                  <a:schemeClr val="tx1"/>
                </a:solidFill>
                <a:latin typeface="微软雅黑" charset="0"/>
                <a:ea typeface="微软雅黑" charset="0"/>
                <a:cs typeface="Ubuntu Mono"/>
                <a:sym typeface="Ubuntu Mono"/>
              </a:rPr>
              <a:t>相对于找到的这个父</a:t>
            </a:r>
            <a:r>
              <a:rPr lang="en-US" altLang="zh-CN" sz="4400" dirty="0">
                <a:solidFill>
                  <a:schemeClr val="tx1"/>
                </a:solidFill>
                <a:latin typeface="微软雅黑" charset="0"/>
                <a:ea typeface="微软雅黑" charset="0"/>
                <a:cs typeface="Ubuntu Mono"/>
                <a:sym typeface="Ubuntu Mono"/>
              </a:rPr>
              <a:t>++</a:t>
            </a:r>
            <a:r>
              <a:rPr lang="zh-CN" altLang="en-US" sz="4400" dirty="0">
                <a:solidFill>
                  <a:schemeClr val="tx1"/>
                </a:solidFill>
                <a:latin typeface="微软雅黑" charset="0"/>
                <a:ea typeface="微软雅黑" charset="0"/>
                <a:cs typeface="Ubuntu Mono"/>
                <a:sym typeface="Ubuntu Mono"/>
              </a:rPr>
              <a:t>元素定位）</a:t>
            </a:r>
            <a:endParaRPr lang="zh-CN" altLang="en-US" sz="4400" dirty="0">
              <a:solidFill>
                <a:schemeClr val="tx1"/>
              </a:solidFill>
              <a:latin typeface="微软雅黑" charset="0"/>
              <a:ea typeface="微软雅黑" charset="0"/>
              <a:cs typeface="Ubuntu Mono"/>
              <a:sym typeface="Ubuntu Mono"/>
            </a:endParaRPr>
          </a:p>
          <a:p>
            <a:pPr marL="571500" indent="-571500">
              <a:lnSpc>
                <a:spcPct val="175000"/>
              </a:lnSpc>
              <a:buFont typeface="Arial" panose="020B060402020209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微软雅黑" charset="0"/>
                <a:ea typeface="微软雅黑" charset="0"/>
                <a:cs typeface="Ubuntu Mono"/>
                <a:sym typeface="Ubuntu Mono"/>
              </a:rPr>
              <a:t>脱离了文档流</a:t>
            </a:r>
            <a:endParaRPr lang="zh-CN" altLang="en-US" sz="4400" dirty="0">
              <a:solidFill>
                <a:schemeClr val="tx1"/>
              </a:solidFill>
              <a:latin typeface="微软雅黑" charset="0"/>
              <a:ea typeface="微软雅黑" charset="0"/>
              <a:cs typeface="Ubuntu Mono"/>
              <a:sym typeface="Ubuntu Mono"/>
            </a:endParaRPr>
          </a:p>
          <a:p>
            <a:pPr marL="571500" lvl="1" indent="-571500">
              <a:lnSpc>
                <a:spcPct val="175000"/>
              </a:lnSpc>
              <a:buFont typeface="Arial" panose="020B0604020202090204" pitchFamily="34" charset="0"/>
              <a:buChar char="•"/>
            </a:pPr>
            <a:r>
              <a:rPr lang="zh-CN" sz="4400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使元素</a:t>
            </a:r>
            <a:r>
              <a:rPr lang="zh-CN" sz="4400">
                <a:latin typeface="微软雅黑" charset="0"/>
                <a:ea typeface="微软雅黑" charset="0"/>
                <a:sym typeface="+mn-ea"/>
              </a:rPr>
              <a:t>提升一个</a:t>
            </a:r>
            <a:r>
              <a:rPr lang="zh-CN" sz="4400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层级</a:t>
            </a:r>
            <a:endParaRPr lang="zh-CN" altLang="en-US" sz="4400" dirty="0">
              <a:solidFill>
                <a:schemeClr val="tx1"/>
              </a:solidFill>
              <a:latin typeface="微软雅黑" charset="0"/>
              <a:ea typeface="微软雅黑" charset="0"/>
              <a:cs typeface="Ubuntu Mono"/>
              <a:sym typeface="+mn-ea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2184400" y="2755265"/>
            <a:ext cx="11005820" cy="271526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4520883" y="3375660"/>
            <a:ext cx="6332855" cy="147447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4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+mn-ea"/>
              </a:rPr>
              <a:t>position: absolute</a:t>
            </a:r>
            <a:endParaRPr lang="en-US" altLang="zh-CN" sz="54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绝对定位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Object 409"/>
          <p:cNvSpPr txBox="1"/>
          <p:nvPr/>
        </p:nvSpPr>
        <p:spPr>
          <a:xfrm>
            <a:off x="1496695" y="6789420"/>
            <a:ext cx="21074380" cy="537591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717550" lvl="0" indent="-571500" algn="l" rtl="0">
              <a:lnSpc>
                <a:spcPct val="16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Arial" panose="020B0604020202090204" pitchFamily="34" charset="0"/>
              <a:buChar char="•"/>
            </a:pPr>
            <a:r>
              <a:rPr lang="zh-CN" sz="4400">
                <a:sym typeface="+mn-ea"/>
              </a:rPr>
              <a:t>固定定位是一种特殊的绝对定位</a:t>
            </a:r>
            <a:endParaRPr lang="zh-CN" sz="4400"/>
          </a:p>
          <a:p>
            <a:pPr marL="717550" lvl="0" indent="-5715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90204" pitchFamily="34" charset="0"/>
              <a:buChar char="•"/>
            </a:pPr>
            <a:r>
              <a:rPr lang="zh-CN" sz="4400">
                <a:sym typeface="+mn-ea"/>
              </a:rPr>
              <a:t>唯一不同是固定定位永远参照于浏览器的视口进行定位</a:t>
            </a:r>
            <a:endParaRPr lang="zh-CN" sz="4400">
              <a:sym typeface="+mn-ea"/>
            </a:endParaRPr>
          </a:p>
          <a:p>
            <a:pPr marL="14605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90204" pitchFamily="34" charset="0"/>
              <a:buNone/>
            </a:pPr>
            <a:r>
              <a:rPr lang="zh-CN" sz="4400">
                <a:sym typeface="+mn-ea"/>
              </a:rPr>
              <a:t>    视口（浏览器的显示窗口）</a:t>
            </a:r>
            <a:endParaRPr lang="zh-CN" sz="4400"/>
          </a:p>
          <a:p>
            <a:pPr marL="717550" lvl="0" indent="-5715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90204" pitchFamily="34" charset="0"/>
              <a:buChar char="•"/>
            </a:pPr>
            <a:r>
              <a:rPr lang="zh-CN" sz="4400">
                <a:sym typeface="+mn-ea"/>
              </a:rPr>
              <a:t>固定定位的元素不会随网页的滚动条滚动</a:t>
            </a:r>
            <a:endParaRPr lang="zh-CN" altLang="en-US" sz="4400" dirty="0">
              <a:solidFill>
                <a:schemeClr val="tx1"/>
              </a:solidFill>
              <a:latin typeface="微软雅黑" charset="0"/>
              <a:ea typeface="微软雅黑" charset="0"/>
              <a:cs typeface="Ubuntu Mono"/>
              <a:sym typeface="+mn-ea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290320" y="2722880"/>
            <a:ext cx="14591665" cy="203073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5851525" y="3067685"/>
            <a:ext cx="5469255" cy="134112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4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+mn-ea"/>
              </a:rPr>
              <a:t>position: fixed</a:t>
            </a:r>
            <a:endParaRPr lang="en-US" altLang="zh-CN" sz="54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8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固定定位</a:t>
            </a:r>
            <a:endParaRPr lang="zh-CN" altLang="en-US" sz="48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Object 409"/>
          <p:cNvSpPr txBox="1"/>
          <p:nvPr/>
        </p:nvSpPr>
        <p:spPr>
          <a:xfrm>
            <a:off x="3580765" y="7680325"/>
            <a:ext cx="16558260" cy="351663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717550" lvl="0" indent="-571500" algn="l" rtl="0">
              <a:lnSpc>
                <a:spcPct val="16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Arial" panose="020B0604020202090204" pitchFamily="34" charset="0"/>
              <a:buChar char="•"/>
            </a:pPr>
            <a:r>
              <a:rPr lang="zh-CN" sz="4400">
                <a:solidFill>
                  <a:schemeClr val="tx1"/>
                </a:solidFill>
                <a:highlight>
                  <a:srgbClr val="FFFFFF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和相对定位特点基本一致</a:t>
            </a:r>
            <a:endParaRPr lang="zh-CN" sz="4400"/>
          </a:p>
          <a:p>
            <a:pPr marL="717550" lvl="0" indent="-5715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90204" pitchFamily="34" charset="0"/>
              <a:buChar char="•"/>
            </a:pPr>
            <a:r>
              <a:rPr lang="zh-CN" sz="4400">
                <a:solidFill>
                  <a:schemeClr val="tx1"/>
                </a:solidFill>
                <a:highlight>
                  <a:srgbClr val="FFFFFF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不同点是粘滞定位可以在元素到达某个位置时将其固定</a:t>
            </a:r>
            <a:endParaRPr lang="zh-CN" altLang="en-US" sz="4400" dirty="0">
              <a:solidFill>
                <a:schemeClr val="tx1"/>
              </a:solidFill>
              <a:highlight>
                <a:srgbClr val="FFFFFF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3799840" y="3746500"/>
            <a:ext cx="14591665" cy="203073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8361045" y="4091305"/>
            <a:ext cx="5469255" cy="134112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4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+mn-ea"/>
              </a:rPr>
              <a:t>position: sticky</a:t>
            </a:r>
            <a:endParaRPr lang="en-US" altLang="zh-CN" sz="54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8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粘定定位</a:t>
            </a:r>
            <a:endParaRPr lang="zh-CN" altLang="en-US" sz="48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Object 409"/>
          <p:cNvSpPr txBox="1"/>
          <p:nvPr/>
        </p:nvSpPr>
        <p:spPr>
          <a:xfrm>
            <a:off x="3007360" y="5858510"/>
            <a:ext cx="19015710" cy="696912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146050" lvl="0" indent="0" algn="l" rtl="0">
              <a:lnSpc>
                <a:spcPct val="19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Arial" panose="020B0604020202090204" pitchFamily="34" charset="0"/>
              <a:buNone/>
            </a:pPr>
            <a:r>
              <a:rPr lang="zh-CN" sz="4400">
                <a:latin typeface="微软雅黑" charset="0"/>
                <a:ea typeface="微软雅黑" charset="0"/>
                <a:cs typeface="微软雅黑" charset="0"/>
              </a:rPr>
              <a:t>对于开启了定位的元素，可以通过</a:t>
            </a:r>
            <a:r>
              <a:rPr lang="en-US" altLang="zh-CN" sz="4400">
                <a:latin typeface="微软雅黑" charset="0"/>
                <a:ea typeface="微软雅黑" charset="0"/>
                <a:cs typeface="微软雅黑" charset="0"/>
              </a:rPr>
              <a:t>z-index</a:t>
            </a:r>
            <a:r>
              <a:rPr lang="zh-CN" altLang="en-US" sz="4400">
                <a:latin typeface="微软雅黑" charset="0"/>
                <a:ea typeface="微软雅黑" charset="0"/>
                <a:cs typeface="微软雅黑" charset="0"/>
              </a:rPr>
              <a:t>属性指定元素的层级</a:t>
            </a:r>
            <a:endParaRPr lang="zh-CN" sz="4400"/>
          </a:p>
          <a:p>
            <a:pPr marL="717550" lvl="0" indent="-571500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90204" pitchFamily="34" charset="0"/>
              <a:buChar char="•"/>
            </a:pPr>
            <a:r>
              <a:rPr lang="en-US" altLang="zh-CN" sz="4400">
                <a:latin typeface="微软雅黑" charset="0"/>
                <a:ea typeface="微软雅黑" charset="0"/>
                <a:cs typeface="微软雅黑" charset="0"/>
                <a:sym typeface="+mn-ea"/>
              </a:rPr>
              <a:t>z-index</a:t>
            </a:r>
            <a:r>
              <a:rPr lang="zh-CN" altLang="en-US" sz="4400">
                <a:latin typeface="微软雅黑" charset="0"/>
                <a:ea typeface="微软雅黑" charset="0"/>
                <a:cs typeface="微软雅黑" charset="0"/>
                <a:sym typeface="+mn-ea"/>
              </a:rPr>
              <a:t>是整数  取值范围最大到</a:t>
            </a:r>
            <a:r>
              <a:rPr sz="4400">
                <a:solidFill>
                  <a:srgbClr val="008000"/>
                </a:solidFill>
                <a:highlight>
                  <a:srgbClr val="FFFFFF"/>
                </a:highlight>
                <a:latin typeface="微软雅黑" charset="0"/>
                <a:ea typeface="微软雅黑" charset="0"/>
                <a:cs typeface="微软雅黑" charset="0"/>
                <a:sym typeface="Courier New" panose="02070409020205090404"/>
              </a:rPr>
              <a:t>2147483647</a:t>
            </a:r>
            <a:r>
              <a:rPr lang="zh-CN" sz="4400">
                <a:solidFill>
                  <a:srgbClr val="008000"/>
                </a:solidFill>
                <a:highlight>
                  <a:srgbClr val="FFFFFF"/>
                </a:highlight>
                <a:latin typeface="微软雅黑" charset="0"/>
                <a:ea typeface="微软雅黑" charset="0"/>
                <a:cs typeface="微软雅黑" charset="0"/>
                <a:sym typeface="Courier New" panose="02070409020205090404"/>
              </a:rPr>
              <a:t>左右，</a:t>
            </a:r>
            <a:r>
              <a:rPr lang="zh-CN" sz="4400">
                <a:solidFill>
                  <a:schemeClr val="tx1"/>
                </a:solidFill>
                <a:highlight>
                  <a:srgbClr val="FFFFFF"/>
                </a:highlight>
                <a:latin typeface="微软雅黑" charset="0"/>
                <a:ea typeface="微软雅黑" charset="0"/>
                <a:cs typeface="微软雅黑" charset="0"/>
                <a:sym typeface="Courier New" panose="02070409020205090404"/>
              </a:rPr>
              <a:t>每个浏览器不一样</a:t>
            </a:r>
            <a:endParaRPr lang="zh-CN" sz="4400">
              <a:latin typeface="微软雅黑" charset="0"/>
              <a:ea typeface="微软雅黑" charset="0"/>
              <a:cs typeface="微软雅黑" charset="0"/>
            </a:endParaRPr>
          </a:p>
          <a:p>
            <a:pPr marL="717550" lvl="0" indent="-571500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9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如果元素层级一样，优先 靠后的元素</a:t>
            </a:r>
            <a:endParaRPr lang="zh-CN" altLang="en-US" sz="4400" dirty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717550" lvl="0" indent="-571500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90204" pitchFamily="34" charset="0"/>
              <a:buChar char="•"/>
            </a:pPr>
            <a:r>
              <a:rPr lang="zh-CN" sz="4400">
                <a:solidFill>
                  <a:schemeClr val="tx1"/>
                </a:solidFill>
                <a:highlight>
                  <a:srgbClr val="FFFFFF"/>
                </a:highlight>
                <a:latin typeface="微软雅黑" charset="0"/>
                <a:ea typeface="微软雅黑" charset="0"/>
                <a:cs typeface="微软雅黑" charset="0"/>
                <a:sym typeface="Courier New" panose="02070409020205090404"/>
              </a:rPr>
              <a:t>祖先元素的层级再高， 也不会盖住后代元素</a:t>
            </a:r>
            <a:endParaRPr lang="zh-CN" sz="4400">
              <a:solidFill>
                <a:schemeClr val="tx1"/>
              </a:solidFill>
              <a:highlight>
                <a:srgbClr val="FFFFFF"/>
              </a:highlight>
              <a:latin typeface="微软雅黑" charset="0"/>
              <a:ea typeface="微软雅黑" charset="0"/>
              <a:cs typeface="微软雅黑" charset="0"/>
              <a:sym typeface="Courier New" panose="02070409020205090404"/>
            </a:endParaRPr>
          </a:p>
          <a:p>
            <a:pPr marL="717550" lvl="0" indent="-571500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9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highlight>
                  <a:srgbClr val="FFFFFF"/>
                </a:highlight>
                <a:latin typeface="微软雅黑" charset="0"/>
                <a:ea typeface="微软雅黑" charset="0"/>
                <a:cs typeface="微软雅黑" charset="0"/>
                <a:sym typeface="Courier New" panose="02070409020205090404"/>
              </a:rPr>
              <a:t>只能在position属性值为relative或absolute或fixed的元素上有效</a:t>
            </a:r>
            <a:endParaRPr lang="zh-CN" altLang="en-US" sz="4400" dirty="0">
              <a:solidFill>
                <a:schemeClr val="tx1"/>
              </a:solidFill>
              <a:highlight>
                <a:srgbClr val="FFFFFF"/>
              </a:highlight>
              <a:latin typeface="微软雅黑" charset="0"/>
              <a:ea typeface="微软雅黑" charset="0"/>
              <a:cs typeface="微软雅黑" charset="0"/>
              <a:sym typeface="Courier New" panose="02070409020205090404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3007360" y="2987040"/>
            <a:ext cx="14591665" cy="203073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5476558" y="3514725"/>
            <a:ext cx="9653270" cy="97536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ctr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4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+mn-ea"/>
              </a:rPr>
              <a:t>z-index: 9</a:t>
            </a:r>
            <a:endParaRPr lang="zh-CN" altLang="en-US" sz="5400" b="1" dirty="0">
              <a:solidFill>
                <a:schemeClr val="bg1"/>
              </a:solidFill>
              <a:latin typeface="Ubuntu Mono"/>
              <a:ea typeface="宋体" charset="0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8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z-index</a:t>
            </a:r>
            <a:endParaRPr lang="en-US" altLang="zh-CN" sz="48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33742" y="3571784"/>
            <a:ext cx="596900" cy="596900"/>
          </a:xfrm>
          <a:prstGeom prst="rect">
            <a:avLst/>
          </a:prstGeom>
        </p:spPr>
      </p:pic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55980" y="3676650"/>
            <a:ext cx="2983230" cy="2984500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939483" y="4802505"/>
            <a:ext cx="2816225" cy="9969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水平居中</a:t>
            </a:r>
            <a:endParaRPr lang="zh-CN" altLang="en-US" sz="48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99305" y="814070"/>
            <a:ext cx="373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居中的实现方式</a:t>
            </a:r>
            <a:endParaRPr lang="zh-CN" altLang="en-US" sz="4000"/>
          </a:p>
        </p:txBody>
      </p:sp>
      <p:sp>
        <p:nvSpPr>
          <p:cNvPr id="6" name="圆角矩形 5"/>
          <p:cNvSpPr/>
          <p:nvPr/>
        </p:nvSpPr>
        <p:spPr>
          <a:xfrm>
            <a:off x="4887595" y="3126105"/>
            <a:ext cx="18138775" cy="881570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sp>
        <p:nvSpPr>
          <p:cNvPr id="20" name="Object 403"/>
          <p:cNvSpPr txBox="1"/>
          <p:nvPr/>
        </p:nvSpPr>
        <p:spPr>
          <a:xfrm>
            <a:off x="5422900" y="3676015"/>
            <a:ext cx="17034510" cy="748601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571500" indent="-571500" algn="l">
              <a:lnSpc>
                <a:spcPct val="190000"/>
              </a:lnSpc>
              <a:buFont typeface="Wingdings" panose="05000000000000000000" charset="0"/>
              <a:buChar char=""/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文字居中             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text-align: center</a:t>
            </a:r>
            <a:endParaRPr lang="en-US" altLang="zh-CN" sz="400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lnSpc>
                <a:spcPct val="190000"/>
              </a:lnSpc>
              <a:buFont typeface="Wingdings" panose="05000000000000000000" charset="0"/>
              <a:buChar char=""/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块级元素居中      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margin: 0 auto</a:t>
            </a:r>
            <a:endParaRPr lang="en-US" altLang="zh-CN" sz="400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lnSpc>
                <a:spcPct val="190000"/>
              </a:lnSpc>
              <a:buFont typeface="Wingdings" panose="05000000000000000000" charset="0"/>
              <a:buChar char=""/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定位实现居中      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position: absolute;</a:t>
            </a:r>
            <a:endParaRPr lang="en-US" altLang="zh-CN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90000"/>
              </a:lnSpc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                                left: 50%;</a:t>
            </a:r>
            <a:endParaRPr lang="en-US" altLang="zh-CN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90000"/>
              </a:lnSpc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                                transform: translateX(-50%);</a:t>
            </a:r>
            <a:endParaRPr lang="en-US" altLang="zh-CN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90000"/>
              </a:lnSpc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                                margin-left: -xxx px;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（在知道了元素宽度的情况下）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圆角矩形 3"/>
          <p:cNvSpPr/>
          <p:nvPr/>
        </p:nvSpPr>
        <p:spPr>
          <a:xfrm>
            <a:off x="5453380" y="10385743"/>
            <a:ext cx="12529820" cy="3109595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38065" y="737235"/>
            <a:ext cx="38150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ym typeface="+mn-ea"/>
              </a:rPr>
              <a:t>head </a:t>
            </a:r>
            <a:r>
              <a:rPr lang="zh-CN" altLang="en-US" sz="4400">
                <a:sym typeface="+mn-ea"/>
              </a:rPr>
              <a:t>内部标签</a:t>
            </a:r>
            <a:endParaRPr lang="zh-CN" altLang="en-US" sz="4400">
              <a:sym typeface="+mn-ea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497965" y="5042535"/>
            <a:ext cx="2991485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10302240" y="5043170"/>
            <a:ext cx="314579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1971993" y="5249228"/>
            <a:ext cx="20434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>
                <a:solidFill>
                  <a:schemeClr val="bg1"/>
                </a:solidFill>
              </a:rPr>
              <a:t>tag</a:t>
            </a:r>
            <a:r>
              <a:rPr lang="zh-CN" altLang="en-US" sz="4000">
                <a:solidFill>
                  <a:schemeClr val="bg1"/>
                </a:solidFill>
              </a:rPr>
              <a:t>标签</a:t>
            </a:r>
            <a:endParaRPr lang="zh-CN" altLang="en-US" sz="4000">
              <a:solidFill>
                <a:schemeClr val="bg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412095" y="5250180"/>
            <a:ext cx="29260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</a:rPr>
              <a:t>类选择器</a:t>
            </a:r>
            <a:endParaRPr lang="en-US" altLang="zh-CN" sz="4000">
              <a:solidFill>
                <a:schemeClr val="bg1"/>
              </a:solidFill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570230" y="7540625"/>
            <a:ext cx="4848860" cy="1771015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861060" y="7641908"/>
            <a:ext cx="42672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r>
              <a:rPr lang="zh-CN" altLang="en-US" sz="4000">
                <a:solidFill>
                  <a:schemeClr val="bg1"/>
                </a:solidFill>
              </a:rPr>
              <a:t>指定元素名字</a:t>
            </a:r>
            <a:endParaRPr lang="zh-CN" altLang="en-US" sz="400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 sz="4000">
                <a:solidFill>
                  <a:schemeClr val="bg1"/>
                </a:solidFill>
              </a:rPr>
              <a:t>如：</a:t>
            </a:r>
            <a:r>
              <a:rPr lang="en-US" altLang="zh-CN" sz="4000">
                <a:solidFill>
                  <a:schemeClr val="bg1"/>
                </a:solidFill>
              </a:rPr>
              <a:t>h1,img</a:t>
            </a:r>
            <a:r>
              <a:rPr lang="zh-CN" altLang="en-US" sz="4000">
                <a:solidFill>
                  <a:schemeClr val="bg1"/>
                </a:solidFill>
              </a:rPr>
              <a:t>等</a:t>
            </a:r>
            <a:endParaRPr lang="zh-CN" altLang="en-US" sz="4000">
              <a:solidFill>
                <a:schemeClr val="bg1"/>
              </a:solidFill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5775960" y="8190865"/>
            <a:ext cx="3256915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5989638" y="8397558"/>
            <a:ext cx="28295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>
                <a:solidFill>
                  <a:schemeClr val="bg1"/>
                </a:solidFill>
              </a:rPr>
              <a:t>#id</a:t>
            </a:r>
            <a:endParaRPr lang="en-US" altLang="zh-CN" sz="4000">
              <a:solidFill>
                <a:schemeClr val="bg1"/>
              </a:solidFill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10099675" y="8191500"/>
            <a:ext cx="355092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10458133" y="8398193"/>
            <a:ext cx="28340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>
                <a:solidFill>
                  <a:schemeClr val="bg1"/>
                </a:solidFill>
              </a:rPr>
              <a:t>.class</a:t>
            </a:r>
            <a:endParaRPr lang="en-US" altLang="zh-CN" sz="4000">
              <a:solidFill>
                <a:schemeClr val="bg1"/>
              </a:solidFill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14340840" y="8222615"/>
            <a:ext cx="364236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14712315" y="8460105"/>
            <a:ext cx="28994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>
                <a:solidFill>
                  <a:schemeClr val="bg1"/>
                </a:solidFill>
              </a:rPr>
              <a:t>[attr=value]</a:t>
            </a:r>
            <a:endParaRPr lang="en-US" altLang="zh-CN" sz="3600">
              <a:solidFill>
                <a:schemeClr val="bg1"/>
              </a:solidFill>
            </a:endParaRPr>
          </a:p>
        </p:txBody>
      </p:sp>
      <p:cxnSp>
        <p:nvCxnSpPr>
          <p:cNvPr id="47" name="肘形连接符 46"/>
          <p:cNvCxnSpPr>
            <a:stCxn id="12" idx="2"/>
            <a:endCxn id="13" idx="0"/>
          </p:cNvCxnSpPr>
          <p:nvPr/>
        </p:nvCxnSpPr>
        <p:spPr>
          <a:xfrm rot="5400000">
            <a:off x="6516053" y="-316547"/>
            <a:ext cx="1837055" cy="888111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肘形连接符 47"/>
          <p:cNvCxnSpPr/>
          <p:nvPr/>
        </p:nvCxnSpPr>
        <p:spPr>
          <a:xfrm flipV="1">
            <a:off x="6234430" y="4118610"/>
            <a:ext cx="2400300" cy="1119505"/>
          </a:xfrm>
          <a:prstGeom prst="bentConnector3">
            <a:avLst>
              <a:gd name="adj1" fmla="val 50026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圆角矩形 26"/>
          <p:cNvSpPr/>
          <p:nvPr/>
        </p:nvSpPr>
        <p:spPr>
          <a:xfrm>
            <a:off x="5775325" y="5041900"/>
            <a:ext cx="3258185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6130925" y="5248593"/>
            <a:ext cx="25469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>
                <a:solidFill>
                  <a:schemeClr val="bg1"/>
                </a:solidFill>
              </a:rPr>
              <a:t>id</a:t>
            </a:r>
            <a:r>
              <a:rPr lang="zh-CN" altLang="en-US" sz="4000">
                <a:solidFill>
                  <a:schemeClr val="bg1"/>
                </a:solidFill>
              </a:rPr>
              <a:t>选择器</a:t>
            </a:r>
            <a:endParaRPr lang="zh-CN" altLang="en-US" sz="4000">
              <a:solidFill>
                <a:schemeClr val="bg1"/>
              </a:solidFill>
            </a:endParaRPr>
          </a:p>
        </p:txBody>
      </p:sp>
      <p:cxnSp>
        <p:nvCxnSpPr>
          <p:cNvPr id="49" name="肘形连接符 48"/>
          <p:cNvCxnSpPr>
            <a:endCxn id="15" idx="0"/>
          </p:cNvCxnSpPr>
          <p:nvPr/>
        </p:nvCxnSpPr>
        <p:spPr>
          <a:xfrm rot="5400000">
            <a:off x="10957560" y="4091940"/>
            <a:ext cx="1837690" cy="3175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肘形连接符 49"/>
          <p:cNvCxnSpPr/>
          <p:nvPr/>
        </p:nvCxnSpPr>
        <p:spPr>
          <a:xfrm>
            <a:off x="10941685" y="4118610"/>
            <a:ext cx="5226050" cy="1836420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肘形连接符 50"/>
          <p:cNvCxnSpPr/>
          <p:nvPr/>
        </p:nvCxnSpPr>
        <p:spPr>
          <a:xfrm>
            <a:off x="10941685" y="4120515"/>
            <a:ext cx="9563100" cy="1836420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9587230" y="2085340"/>
            <a:ext cx="4575175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0003473" y="2292033"/>
            <a:ext cx="37426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rPr>
              <a:t>常用的选择器</a:t>
            </a:r>
            <a:endParaRPr lang="zh-CN" altLang="en-US" sz="4000" b="1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18931890" y="5041900"/>
            <a:ext cx="314579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9208115" y="5248275"/>
            <a:ext cx="25927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</a:rPr>
              <a:t>通配符</a:t>
            </a:r>
            <a:endParaRPr lang="zh-CN" altLang="en-US" sz="4000">
              <a:solidFill>
                <a:schemeClr val="bg1"/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14480540" y="5041900"/>
            <a:ext cx="3387725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14737080" y="5248593"/>
            <a:ext cx="28746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</a:rPr>
              <a:t>属性选择器</a:t>
            </a:r>
            <a:endParaRPr lang="zh-CN" altLang="en-US" sz="4000">
              <a:solidFill>
                <a:schemeClr val="bg1"/>
              </a:solidFill>
            </a:endParaRPr>
          </a:p>
        </p:txBody>
      </p:sp>
      <p:cxnSp>
        <p:nvCxnSpPr>
          <p:cNvPr id="52" name="直接连接符 51"/>
          <p:cNvCxnSpPr>
            <a:stCxn id="13" idx="2"/>
            <a:endCxn id="36" idx="0"/>
          </p:cNvCxnSpPr>
          <p:nvPr/>
        </p:nvCxnSpPr>
        <p:spPr>
          <a:xfrm>
            <a:off x="2994025" y="6132195"/>
            <a:ext cx="635" cy="13779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27" idx="2"/>
            <a:endCxn id="38" idx="0"/>
          </p:cNvCxnSpPr>
          <p:nvPr/>
        </p:nvCxnSpPr>
        <p:spPr>
          <a:xfrm>
            <a:off x="7404735" y="6131560"/>
            <a:ext cx="0" cy="20288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15" idx="2"/>
            <a:endCxn id="40" idx="0"/>
          </p:cNvCxnSpPr>
          <p:nvPr/>
        </p:nvCxnSpPr>
        <p:spPr>
          <a:xfrm>
            <a:off x="11875135" y="6132830"/>
            <a:ext cx="0" cy="20281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30" idx="2"/>
            <a:endCxn id="43" idx="0"/>
          </p:cNvCxnSpPr>
          <p:nvPr/>
        </p:nvCxnSpPr>
        <p:spPr>
          <a:xfrm flipH="1">
            <a:off x="16162020" y="6131560"/>
            <a:ext cx="12700" cy="20605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31" idx="2"/>
          </p:cNvCxnSpPr>
          <p:nvPr/>
        </p:nvCxnSpPr>
        <p:spPr>
          <a:xfrm flipH="1">
            <a:off x="20504150" y="6131560"/>
            <a:ext cx="635" cy="2586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790565" y="10648315"/>
            <a:ext cx="1163764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 spc="200">
                <a:solidFill>
                  <a:schemeClr val="bg1"/>
                </a:solidFill>
                <a:uFillTx/>
                <a:latin typeface="Nunito" charset="0"/>
                <a:ea typeface="Nunito"/>
                <a:cs typeface="Nunito"/>
                <a:sym typeface="Nunito"/>
              </a:rPr>
              <a:t>id和class</a:t>
            </a:r>
            <a:r>
              <a:rPr lang="zh-CN" sz="3600" b="1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的区别：</a:t>
            </a:r>
            <a:endParaRPr sz="3600" b="1">
              <a:solidFill>
                <a:schemeClr val="bg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zh-CN" sz="3600" b="1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id唯一，一个元素只能有一个id</a:t>
            </a:r>
            <a:endParaRPr sz="3600" b="1">
              <a:solidFill>
                <a:schemeClr val="bg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zh-CN" sz="3600" b="1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不同元素可以有相同class，一个元素可以有多个class</a:t>
            </a:r>
            <a:endParaRPr lang="zh-CN" altLang="en-US" sz="3600" b="1">
              <a:solidFill>
                <a:schemeClr val="bg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18661380" y="8253095"/>
            <a:ext cx="368554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19089370" y="8460105"/>
            <a:ext cx="28295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>
                <a:solidFill>
                  <a:schemeClr val="bg1"/>
                </a:solidFill>
              </a:rPr>
              <a:t>*</a:t>
            </a:r>
            <a:endParaRPr lang="en-US" altLang="zh-CN" sz="4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33742" y="3571784"/>
            <a:ext cx="596900" cy="596900"/>
          </a:xfrm>
          <a:prstGeom prst="rect">
            <a:avLst/>
          </a:prstGeom>
        </p:spPr>
      </p:pic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55980" y="3676650"/>
            <a:ext cx="2983230" cy="2984500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939483" y="4802505"/>
            <a:ext cx="2816225" cy="9969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垂直居中</a:t>
            </a:r>
            <a:endParaRPr lang="zh-CN" altLang="en-US" sz="48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99305" y="814070"/>
            <a:ext cx="373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居中的实现方式</a:t>
            </a:r>
            <a:endParaRPr lang="zh-CN" altLang="en-US" sz="4000"/>
          </a:p>
        </p:txBody>
      </p:sp>
      <p:sp>
        <p:nvSpPr>
          <p:cNvPr id="6" name="圆角矩形 5"/>
          <p:cNvSpPr/>
          <p:nvPr/>
        </p:nvSpPr>
        <p:spPr>
          <a:xfrm>
            <a:off x="4887595" y="3126105"/>
            <a:ext cx="18138775" cy="881570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sp>
        <p:nvSpPr>
          <p:cNvPr id="20" name="Object 403"/>
          <p:cNvSpPr txBox="1"/>
          <p:nvPr/>
        </p:nvSpPr>
        <p:spPr>
          <a:xfrm>
            <a:off x="5422900" y="3676015"/>
            <a:ext cx="17034510" cy="748601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571500" indent="-571500" algn="l">
              <a:lnSpc>
                <a:spcPct val="190000"/>
              </a:lnSpc>
              <a:buFont typeface="Wingdings" panose="05000000000000000000" charset="0"/>
              <a:buChar char=""/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单行文字居中            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line-height: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父级高度</a:t>
            </a:r>
            <a:endParaRPr lang="en-US" altLang="zh-CN" sz="400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lnSpc>
                <a:spcPct val="190000"/>
              </a:lnSpc>
              <a:buFont typeface="Wingdings" panose="05000000000000000000" charset="0"/>
              <a:buChar char=""/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多行元素垂直居中    父级设display:table-cell;vertical-align:middle;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lnSpc>
                <a:spcPct val="190000"/>
              </a:lnSpc>
              <a:buFont typeface="Wingdings" panose="05000000000000000000" charset="0"/>
              <a:buChar char=""/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定位实现居中      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position: absolute;</a:t>
            </a:r>
            <a:endParaRPr lang="en-US" altLang="zh-CN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90000"/>
              </a:lnSpc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                                top: 50%;</a:t>
            </a:r>
            <a:endParaRPr lang="en-US" altLang="zh-CN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90000"/>
              </a:lnSpc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                                transform: translateY(-50%);</a:t>
            </a:r>
            <a:endParaRPr lang="en-US" altLang="zh-CN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90000"/>
              </a:lnSpc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                                margin-top: -xxx px;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（在知道了元素高度的情况下）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90000"/>
              </a:lnSpc>
              <a:buFont typeface="Wingdings" panose="05000000000000000000" charset="0"/>
              <a:buNone/>
            </a:pPr>
            <a:endParaRPr lang="zh-CN" altLang="en-US" sz="40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33742" y="3571784"/>
            <a:ext cx="596900" cy="596900"/>
          </a:xfrm>
          <a:prstGeom prst="rect">
            <a:avLst/>
          </a:prstGeom>
        </p:spPr>
      </p:pic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55980" y="3676650"/>
            <a:ext cx="2983230" cy="2984500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939800" y="4470400"/>
            <a:ext cx="2816225" cy="185801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水平垂直居中</a:t>
            </a:r>
            <a:endParaRPr lang="zh-CN" altLang="en-US" sz="48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99305" y="814070"/>
            <a:ext cx="373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居中的实现方式</a:t>
            </a:r>
            <a:endParaRPr lang="zh-CN" altLang="en-US" sz="4000"/>
          </a:p>
        </p:txBody>
      </p:sp>
      <p:sp>
        <p:nvSpPr>
          <p:cNvPr id="6" name="圆角矩形 5"/>
          <p:cNvSpPr/>
          <p:nvPr/>
        </p:nvSpPr>
        <p:spPr>
          <a:xfrm>
            <a:off x="4887595" y="1831340"/>
            <a:ext cx="19101435" cy="1115758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sp>
        <p:nvSpPr>
          <p:cNvPr id="20" name="Object 403"/>
          <p:cNvSpPr txBox="1"/>
          <p:nvPr/>
        </p:nvSpPr>
        <p:spPr>
          <a:xfrm>
            <a:off x="5422900" y="2316480"/>
            <a:ext cx="17602835" cy="1067117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571500" indent="-5715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flex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布局 文字居中   父 display : flex;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                                        justify-content : center;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                                        align-items : center;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定位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+transform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    父  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position : relative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                               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子   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position: absolute;</a:t>
            </a:r>
            <a:endParaRPr lang="en-US" altLang="zh-CN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                                      top: 50%;  left: 50%;</a:t>
            </a:r>
            <a:endParaRPr lang="en-US" altLang="zh-CN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                                      transform: translate(-50%, -50%);</a:t>
            </a:r>
            <a:endParaRPr lang="en-US" altLang="zh-CN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                                 margin-left: margin-top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（在知道了元素宽高的情况下）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定位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+margin   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父  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position : relative</a:t>
            </a:r>
            <a:endParaRPr lang="en-US" altLang="zh-CN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                           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子  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position : absolute</a:t>
            </a:r>
            <a:endParaRPr lang="en-US" altLang="zh-CN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                                  left:0; right:0; top:0; bottom:0;</a:t>
            </a:r>
            <a:endParaRPr lang="en-US" altLang="zh-CN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                                  margin: auto;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endParaRPr lang="zh-CN" altLang="en-US" sz="40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Object 405"/>
          <p:cNvSpPr txBox="1"/>
          <p:nvPr/>
        </p:nvSpPr>
        <p:spPr>
          <a:xfrm>
            <a:off x="6010910" y="2357120"/>
            <a:ext cx="17020540" cy="1054163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rgbClr val="008000"/>
                </a:solidFill>
                <a:highlight>
                  <a:srgbClr val="FFFFFF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图标字体(iconfont)</a:t>
            </a:r>
            <a:endParaRPr sz="3600">
              <a:solidFill>
                <a:srgbClr val="008000"/>
              </a:solidFill>
              <a:highlight>
                <a:srgbClr val="FFFFFF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  <a:p>
            <a:pPr marL="0" lvl="0" indent="0" algn="l" rtl="0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rgbClr val="008000"/>
                </a:solidFill>
                <a:highlight>
                  <a:srgbClr val="FFFFFF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     - 网页中经常使用一些图标, 可以是使用图片来引入图标</a:t>
            </a:r>
            <a:endParaRPr sz="3600">
              <a:solidFill>
                <a:srgbClr val="008000"/>
              </a:solidFill>
              <a:highlight>
                <a:srgbClr val="FFFFFF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  <a:p>
            <a:pPr marL="0" lvl="0" indent="0" algn="l" rtl="0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rgbClr val="008000"/>
                </a:solidFill>
                <a:highlight>
                  <a:srgbClr val="FFFFFF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         但是图标较大,使用不灵活</a:t>
            </a:r>
            <a:endParaRPr sz="3600">
              <a:solidFill>
                <a:srgbClr val="008000"/>
              </a:solidFill>
              <a:highlight>
                <a:srgbClr val="FFFFFF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  <a:p>
            <a:pPr marL="0" lvl="0" indent="0" algn="l" rtl="0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rgbClr val="008000"/>
                </a:solidFill>
                <a:highlight>
                  <a:srgbClr val="FFFFFF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     - 可以将图标直接设置为字体</a:t>
            </a:r>
            <a:endParaRPr sz="3600">
              <a:solidFill>
                <a:srgbClr val="008000"/>
              </a:solidFill>
              <a:highlight>
                <a:srgbClr val="FFFFFF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  <a:p>
            <a:pPr marL="0" lvl="0" indent="0" algn="l" rtl="0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rgbClr val="008000"/>
                </a:solidFill>
                <a:highlight>
                  <a:srgbClr val="FFFFFF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         然后使用font-face的形式对字体进行引入</a:t>
            </a:r>
            <a:endParaRPr sz="3600">
              <a:solidFill>
                <a:srgbClr val="008000"/>
              </a:solidFill>
              <a:highlight>
                <a:srgbClr val="FFFFFF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  <a:p>
            <a:pPr marL="0" lvl="0" indent="0" algn="l" rtl="0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rgbClr val="008000"/>
                </a:solidFill>
                <a:highlight>
                  <a:srgbClr val="FFFFFF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     - 使用字体的形式来使用图标</a:t>
            </a:r>
            <a:endParaRPr sz="3600">
              <a:solidFill>
                <a:srgbClr val="008000"/>
              </a:solidFill>
              <a:highlight>
                <a:srgbClr val="FFFFFF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  <a:p>
            <a:pPr marL="0" lvl="0" indent="0" algn="l" rtl="0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rgbClr val="008000"/>
                </a:solidFill>
                <a:highlight>
                  <a:srgbClr val="FFFFFF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         font awesome图标库的使用</a:t>
            </a:r>
            <a:endParaRPr sz="3600">
              <a:solidFill>
                <a:srgbClr val="008000"/>
              </a:solidFill>
              <a:highlight>
                <a:srgbClr val="FFFFFF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  <a:p>
            <a:pPr marL="0" lvl="0" indent="0" algn="l" rtl="0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rgbClr val="008000"/>
                </a:solidFill>
                <a:highlight>
                  <a:srgbClr val="FFFFFF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         - 将css和webfonts移动到项目中(css和webfonts必须在同一级别)</a:t>
            </a:r>
            <a:endParaRPr sz="3600">
              <a:solidFill>
                <a:srgbClr val="008000"/>
              </a:solidFill>
              <a:highlight>
                <a:srgbClr val="FFFFFF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  <a:p>
            <a:pPr marL="0" lvl="0" indent="0" algn="l" rtl="0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rgbClr val="008000"/>
                </a:solidFill>
                <a:highlight>
                  <a:srgbClr val="FFFFFF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         - 将all.css引入到html中</a:t>
            </a:r>
            <a:endParaRPr sz="3600">
              <a:solidFill>
                <a:srgbClr val="008000"/>
              </a:solidFill>
              <a:highlight>
                <a:srgbClr val="FFFFFF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  <a:p>
            <a:pPr marL="0" lvl="0" indent="0" algn="l" rtl="0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rgbClr val="008000"/>
                </a:solidFill>
                <a:highlight>
                  <a:srgbClr val="FFFFFF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         - 使用图标字体</a:t>
            </a:r>
            <a:endParaRPr sz="3600">
              <a:solidFill>
                <a:srgbClr val="008000"/>
              </a:solidFill>
              <a:highlight>
                <a:srgbClr val="FFFFFF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  <a:p>
            <a:pPr marL="0" lvl="0" indent="0" algn="l" rtl="0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rgbClr val="008000"/>
                </a:solidFill>
                <a:highlight>
                  <a:srgbClr val="FFFFFF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               - 使用类名来使用图标字体</a:t>
            </a:r>
            <a:endParaRPr sz="3600">
              <a:solidFill>
                <a:srgbClr val="008000"/>
              </a:solidFill>
              <a:highlight>
                <a:srgbClr val="FFFFFF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  <a:p>
            <a:pPr marL="0" lvl="0" indent="0" algn="l" rtl="0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rgbClr val="008000"/>
                </a:solidFill>
                <a:highlight>
                  <a:srgbClr val="FFFFFF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                 class="</a:t>
            </a:r>
            <a:r>
              <a:rPr lang="zh-CN" sz="3600">
                <a:solidFill>
                  <a:srgbClr val="008000"/>
                </a:solidFill>
                <a:highlight>
                  <a:schemeClr val="lt1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fas fa-bell"</a:t>
            </a:r>
            <a:endParaRPr sz="3600">
              <a:solidFill>
                <a:srgbClr val="008000"/>
              </a:solidFill>
              <a:highlight>
                <a:srgbClr val="FFFFFF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  <a:p>
            <a:pPr marL="0" lvl="0" indent="0" algn="l" rtl="0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rgbClr val="008000"/>
                </a:solidFill>
                <a:highlight>
                  <a:srgbClr val="FFFFFF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                 class='fab fa-accessible-icon'</a:t>
            </a:r>
            <a:endParaRPr lang="zh-CN" altLang="en-US" sz="3600" b="1" dirty="0">
              <a:solidFill>
                <a:srgbClr val="008000"/>
              </a:solidFill>
              <a:highlight>
                <a:srgbClr val="FFFFFF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290320" y="3458845"/>
            <a:ext cx="3547745" cy="642175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1650683" y="4819650"/>
            <a:ext cx="4912360" cy="210693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6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+mn-ea"/>
              </a:rPr>
              <a:t>图标字体</a:t>
            </a:r>
            <a:endParaRPr lang="zh-CN" altLang="en-US" sz="36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  <a:p>
            <a:pPr marL="0" lvl="0" indent="0" algn="l" rtl="0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+mn-ea"/>
              </a:rPr>
              <a:t>web</a:t>
            </a:r>
            <a:r>
              <a:rPr lang="zh-CN" altLang="en-US" sz="36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+mn-ea"/>
              </a:rPr>
              <a:t>班  补充</a:t>
            </a:r>
            <a:endParaRPr lang="zh-CN" altLang="en-US" sz="36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图标字体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077595" y="2990850"/>
            <a:ext cx="22228175" cy="1013396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2273618" y="3438843"/>
            <a:ext cx="19836130" cy="923798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chemeClr val="bg1"/>
                </a:solidFill>
                <a:sym typeface="+mn-ea"/>
              </a:rPr>
              <a:t>过渡(transition):</a:t>
            </a:r>
            <a:endParaRPr lang="zh-CN" sz="3600">
              <a:solidFill>
                <a:schemeClr val="bg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 sz="3600">
                <a:solidFill>
                  <a:schemeClr val="bg1"/>
                </a:solidFill>
                <a:sym typeface="+mn-ea"/>
              </a:rPr>
              <a:t>通过过渡指定一个属性发生变化时的切换方式</a:t>
            </a:r>
            <a:endParaRPr lang="zh-CN" sz="3600">
              <a:solidFill>
                <a:schemeClr val="bg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 sz="3600">
                <a:solidFill>
                  <a:schemeClr val="bg1"/>
                </a:solidFill>
                <a:sym typeface="+mn-ea"/>
              </a:rPr>
              <a:t>通过过渡可以创建较好的用户体验</a:t>
            </a:r>
            <a:endParaRPr lang="zh-CN" sz="3600">
              <a:solidFill>
                <a:schemeClr val="bg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 sz="3600">
                <a:solidFill>
                  <a:schemeClr val="bg1"/>
                </a:solidFill>
                <a:sym typeface="+mn-ea"/>
              </a:rPr>
              <a:t>必须指定transition-property和transition-duration</a:t>
            </a:r>
            <a:endParaRPr lang="zh-CN" sz="3600">
              <a:solidFill>
                <a:schemeClr val="bg1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 sz="3600">
                <a:solidFill>
                  <a:schemeClr val="bg1"/>
                </a:solidFill>
                <a:sym typeface="+mn-ea"/>
              </a:rPr>
              <a:t> transition-property指发生变换的属性, 包括all及属性名, 常用的例如width, height等; 多个属性间使用逗号隔开</a:t>
            </a:r>
            <a:endParaRPr lang="zh-CN" sz="3600">
              <a:solidFill>
                <a:schemeClr val="bg1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 sz="3600">
                <a:solidFill>
                  <a:schemeClr val="bg1"/>
                </a:solidFill>
                <a:sym typeface="+mn-ea"/>
              </a:rPr>
              <a:t>transition-duration指的是过渡时长, 可以选择s或是ms两种单位</a:t>
            </a:r>
            <a:endParaRPr lang="zh-CN" sz="3600">
              <a:solidFill>
                <a:schemeClr val="bg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 sz="3600">
                <a:solidFill>
                  <a:schemeClr val="bg1"/>
                </a:solidFill>
                <a:sym typeface="+mn-ea"/>
              </a:rPr>
              <a:t>过渡是必须是从一个有效数值向另一个有效数值进行转变</a:t>
            </a:r>
            <a:endParaRPr lang="zh-CN" sz="3600">
              <a:solidFill>
                <a:schemeClr val="bg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 sz="3600">
                <a:solidFill>
                  <a:schemeClr val="bg1"/>
                </a:solidFill>
                <a:sym typeface="+mn-ea"/>
              </a:rPr>
              <a:t>transition-timing-funciont</a:t>
            </a:r>
            <a:endParaRPr lang="zh-CN" sz="3600">
              <a:solidFill>
                <a:schemeClr val="bg1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 sz="3600">
                <a:solidFill>
                  <a:schemeClr val="bg1"/>
                </a:solidFill>
                <a:sym typeface="+mn-ea"/>
              </a:rPr>
              <a:t>转变的时间函数, 缺省是easy, 慢-&gt;加速-&gt;减速</a:t>
            </a:r>
            <a:endParaRPr lang="zh-CN" sz="3600">
              <a:solidFill>
                <a:schemeClr val="bg1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 sz="3600">
                <a:solidFill>
                  <a:schemeClr val="bg1"/>
                </a:solidFill>
                <a:sym typeface="+mn-ea"/>
              </a:rPr>
              <a:t>linear -&gt; 匀速   easy-in -&gt; 加速 easy-out -&gt;减速 easy-in-out -&gt;先加速后减速</a:t>
            </a:r>
            <a:endParaRPr lang="zh-CN" altLang="en-US" sz="36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过渡  补充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632325" y="814070"/>
            <a:ext cx="40208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旋转、缩放  补充</a:t>
            </a:r>
            <a:endParaRPr lang="zh-CN" altLang="en-US" sz="4000"/>
          </a:p>
        </p:txBody>
      </p:sp>
      <p:sp>
        <p:nvSpPr>
          <p:cNvPr id="6" name="圆角矩形 5"/>
          <p:cNvSpPr/>
          <p:nvPr/>
        </p:nvSpPr>
        <p:spPr>
          <a:xfrm>
            <a:off x="1282700" y="3126105"/>
            <a:ext cx="21743035" cy="881570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sp>
        <p:nvSpPr>
          <p:cNvPr id="20" name="Object 403"/>
          <p:cNvSpPr txBox="1"/>
          <p:nvPr/>
        </p:nvSpPr>
        <p:spPr>
          <a:xfrm>
            <a:off x="2773998" y="4545013"/>
            <a:ext cx="11267440" cy="462470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zh-CN" sz="4000">
                <a:solidFill>
                  <a:schemeClr val="bg1"/>
                </a:solidFill>
                <a:sym typeface="+mn-ea"/>
              </a:rPr>
              <a:t>transform 属性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src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（图片链接）</a:t>
            </a: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alt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</a:t>
            </a:r>
            <a:r>
              <a:rPr lang="zh-CN" sz="4000">
                <a:solidFill>
                  <a:schemeClr val="bg1"/>
                </a:solidFill>
                <a:sym typeface="+mn-ea"/>
              </a:rPr>
              <a:t>用于搜索引擎以及屏幕阅读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）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endParaRPr lang="zh-CN" altLang="en-US" sz="32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7703" y="984250"/>
            <a:ext cx="3930822" cy="1359852"/>
          </a:xfrm>
          <a:prstGeom prst="rect">
            <a:avLst/>
          </a:prstGeom>
        </p:spPr>
      </p:pic>
      <p:sp>
        <p:nvSpPr>
          <p:cNvPr id="24" name="Object 108"/>
          <p:cNvSpPr txBox="1"/>
          <p:nvPr/>
        </p:nvSpPr>
        <p:spPr>
          <a:xfrm>
            <a:off x="1679616" y="4003675"/>
            <a:ext cx="18611355" cy="3291568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r>
              <a:rPr lang="en-US" altLang="zh-CN" sz="8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THANKS</a:t>
            </a:r>
            <a:r>
              <a:rPr lang="en-GB" altLang="zh-CN" sz="8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zh-CN" sz="8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FOR</a:t>
            </a:r>
            <a:r>
              <a:rPr lang="zh-CN" altLang="en-US" sz="8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zh-CN" sz="8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WATCHING</a:t>
            </a:r>
            <a:endParaRPr lang="zh-CN" altLang="en-US" sz="8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737703" y="5784369"/>
            <a:ext cx="108095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谢谢观看！</a:t>
            </a:r>
            <a:endParaRPr kumimoji="1"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36" name="image 10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27266" y="7923291"/>
            <a:ext cx="1270000" cy="63500"/>
          </a:xfrm>
          <a:prstGeom prst="rect">
            <a:avLst/>
          </a:prstGeom>
        </p:spPr>
      </p:pic>
      <p:grpSp>
        <p:nvGrpSpPr>
          <p:cNvPr id="37" name="组合 36"/>
          <p:cNvGrpSpPr/>
          <p:nvPr/>
        </p:nvGrpSpPr>
        <p:grpSpPr>
          <a:xfrm>
            <a:off x="1966408" y="9891254"/>
            <a:ext cx="4025035" cy="923330"/>
            <a:chOff x="1966408" y="9499369"/>
            <a:chExt cx="4025035" cy="923330"/>
          </a:xfrm>
        </p:grpSpPr>
        <p:pic>
          <p:nvPicPr>
            <p:cNvPr id="38" name="image 1010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966408" y="9499369"/>
              <a:ext cx="4025035" cy="923330"/>
            </a:xfrm>
            <a:prstGeom prst="rect">
              <a:avLst/>
            </a:prstGeom>
          </p:spPr>
        </p:pic>
        <p:sp>
          <p:nvSpPr>
            <p:cNvPr id="39" name="Object 1011"/>
            <p:cNvSpPr txBox="1"/>
            <p:nvPr/>
          </p:nvSpPr>
          <p:spPr>
            <a:xfrm>
              <a:off x="1966408" y="9619502"/>
              <a:ext cx="3676648" cy="585281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主讲人：姜雯</a:t>
              </a:r>
              <a:endPara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44" name="任意形状 43"/>
          <p:cNvSpPr/>
          <p:nvPr/>
        </p:nvSpPr>
        <p:spPr>
          <a:xfrm>
            <a:off x="17481370" y="0"/>
            <a:ext cx="6902630" cy="13716000"/>
          </a:xfrm>
          <a:custGeom>
            <a:avLst/>
            <a:gdLst>
              <a:gd name="connsiteX0" fmla="*/ 6858000 w 6902630"/>
              <a:gd name="connsiteY0" fmla="*/ 0 h 13716000"/>
              <a:gd name="connsiteX1" fmla="*/ 6902630 w 6902630"/>
              <a:gd name="connsiteY1" fmla="*/ 1129 h 13716000"/>
              <a:gd name="connsiteX2" fmla="*/ 6902630 w 6902630"/>
              <a:gd name="connsiteY2" fmla="*/ 13714872 h 13716000"/>
              <a:gd name="connsiteX3" fmla="*/ 6858000 w 6902630"/>
              <a:gd name="connsiteY3" fmla="*/ 13716000 h 13716000"/>
              <a:gd name="connsiteX4" fmla="*/ 0 w 6902630"/>
              <a:gd name="connsiteY4" fmla="*/ 6858000 h 13716000"/>
              <a:gd name="connsiteX5" fmla="*/ 6858000 w 6902630"/>
              <a:gd name="connsiteY5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02630" h="13716000">
                <a:moveTo>
                  <a:pt x="6858000" y="0"/>
                </a:moveTo>
                <a:lnTo>
                  <a:pt x="6902630" y="1129"/>
                </a:lnTo>
                <a:lnTo>
                  <a:pt x="6902630" y="13714872"/>
                </a:lnTo>
                <a:lnTo>
                  <a:pt x="6858000" y="13716000"/>
                </a:lnTo>
                <a:cubicBezTo>
                  <a:pt x="3070430" y="13716000"/>
                  <a:pt x="0" y="10645569"/>
                  <a:pt x="0" y="6858000"/>
                </a:cubicBezTo>
                <a:cubicBezTo>
                  <a:pt x="0" y="3070431"/>
                  <a:pt x="3070430" y="0"/>
                  <a:pt x="6858000" y="0"/>
                </a:cubicBezTo>
                <a:close/>
              </a:path>
            </a:pathLst>
          </a:custGeom>
          <a:noFill/>
          <a:ln w="50800">
            <a:solidFill>
              <a:schemeClr val="bg1">
                <a:lumMod val="8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19224283" y="11600812"/>
            <a:ext cx="1016728" cy="1016728"/>
          </a:xfrm>
          <a:prstGeom prst="ellipse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6" name="任意形状 45"/>
          <p:cNvSpPr/>
          <p:nvPr/>
        </p:nvSpPr>
        <p:spPr>
          <a:xfrm>
            <a:off x="17917750" y="259308"/>
            <a:ext cx="6442304" cy="11350724"/>
          </a:xfrm>
          <a:custGeom>
            <a:avLst/>
            <a:gdLst>
              <a:gd name="connsiteX0" fmla="*/ 5675362 w 6442304"/>
              <a:gd name="connsiteY0" fmla="*/ 0 h 11350724"/>
              <a:gd name="connsiteX1" fmla="*/ 6255636 w 6442304"/>
              <a:gd name="connsiteY1" fmla="*/ 29301 h 11350724"/>
              <a:gd name="connsiteX2" fmla="*/ 6442304 w 6442304"/>
              <a:gd name="connsiteY2" fmla="*/ 53022 h 11350724"/>
              <a:gd name="connsiteX3" fmla="*/ 6442304 w 6442304"/>
              <a:gd name="connsiteY3" fmla="*/ 11297703 h 11350724"/>
              <a:gd name="connsiteX4" fmla="*/ 6255636 w 6442304"/>
              <a:gd name="connsiteY4" fmla="*/ 11321423 h 11350724"/>
              <a:gd name="connsiteX5" fmla="*/ 5675362 w 6442304"/>
              <a:gd name="connsiteY5" fmla="*/ 11350724 h 11350724"/>
              <a:gd name="connsiteX6" fmla="*/ 0 w 6442304"/>
              <a:gd name="connsiteY6" fmla="*/ 5675362 h 11350724"/>
              <a:gd name="connsiteX7" fmla="*/ 5675362 w 6442304"/>
              <a:gd name="connsiteY7" fmla="*/ 0 h 11350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42304" h="11350724">
                <a:moveTo>
                  <a:pt x="5675362" y="0"/>
                </a:moveTo>
                <a:cubicBezTo>
                  <a:pt x="5871264" y="0"/>
                  <a:pt x="6064846" y="9926"/>
                  <a:pt x="6255636" y="29301"/>
                </a:cubicBezTo>
                <a:lnTo>
                  <a:pt x="6442304" y="53022"/>
                </a:lnTo>
                <a:lnTo>
                  <a:pt x="6442304" y="11297703"/>
                </a:lnTo>
                <a:lnTo>
                  <a:pt x="6255636" y="11321423"/>
                </a:lnTo>
                <a:cubicBezTo>
                  <a:pt x="6064846" y="11340798"/>
                  <a:pt x="5871264" y="11350724"/>
                  <a:pt x="5675362" y="11350724"/>
                </a:cubicBezTo>
                <a:cubicBezTo>
                  <a:pt x="2540946" y="11350724"/>
                  <a:pt x="0" y="8809778"/>
                  <a:pt x="0" y="5675362"/>
                </a:cubicBezTo>
                <a:cubicBezTo>
                  <a:pt x="0" y="2540946"/>
                  <a:pt x="2540946" y="0"/>
                  <a:pt x="5675362" y="0"/>
                </a:cubicBezTo>
                <a:close/>
              </a:path>
            </a:pathLst>
          </a:cu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8843010" y="2548890"/>
            <a:ext cx="13593445" cy="10756265"/>
          </a:xfrm>
          <a:prstGeom prst="roundRect">
            <a:avLst>
              <a:gd name="adj" fmla="val 16670"/>
            </a:avLst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770672" y="3456849"/>
            <a:ext cx="596900" cy="596900"/>
          </a:xfrm>
          <a:prstGeom prst="rect">
            <a:avLst/>
          </a:prstGeom>
        </p:spPr>
      </p:pic>
      <p:sp>
        <p:nvSpPr>
          <p:cNvPr id="16" name="Object 306"/>
          <p:cNvSpPr txBox="1"/>
          <p:nvPr/>
        </p:nvSpPr>
        <p:spPr>
          <a:xfrm>
            <a:off x="4780915" y="533400"/>
            <a:ext cx="8331200" cy="114744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7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css3</a:t>
            </a:r>
            <a:r>
              <a:rPr lang="zh-CN" altLang="en-US" sz="7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新增选择器 </a:t>
            </a:r>
            <a:r>
              <a:rPr lang="en-US" altLang="zh-CN" sz="7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en-US" altLang="zh-CN" sz="7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62860" y="4005580"/>
            <a:ext cx="4342130" cy="4342130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3180398" y="5732145"/>
            <a:ext cx="3107055" cy="8890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rPr>
              <a:t>其他选择器</a:t>
            </a:r>
            <a:endParaRPr lang="zh-CN" altLang="en-US" sz="40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20" name="Object 403"/>
          <p:cNvSpPr txBox="1"/>
          <p:nvPr/>
        </p:nvSpPr>
        <p:spPr>
          <a:xfrm>
            <a:off x="10156190" y="2858770"/>
            <a:ext cx="11417935" cy="1012952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457200" lvl="0" indent="-3111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 sz="3600">
                <a:solidFill>
                  <a:schemeClr val="bg1"/>
                </a:solidFill>
                <a:sym typeface="+mn-ea"/>
              </a:rPr>
              <a:t>分组选择器 - 选择器列表 - 匹配多个中的任意一个</a:t>
            </a:r>
            <a:endParaRPr lang="zh-CN" sz="3600">
              <a:solidFill>
                <a:schemeClr val="bg1"/>
              </a:solidFill>
              <a:sym typeface="+mn-ea"/>
            </a:endParaRPr>
          </a:p>
          <a:p>
            <a:pPr marL="1803400" lvl="2" indent="-7429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"/>
            </a:pPr>
            <a:r>
              <a:rPr lang="zh-CN" sz="3600">
                <a:solidFill>
                  <a:schemeClr val="bg1"/>
                </a:solidFill>
                <a:sym typeface="+mn-ea"/>
              </a:rPr>
              <a:t>A, B</a:t>
            </a:r>
            <a:endParaRPr lang="zh-CN" sz="3600">
              <a:solidFill>
                <a:schemeClr val="bg1"/>
              </a:solidFill>
            </a:endParaRPr>
          </a:p>
          <a:p>
            <a:pPr marL="457200" lvl="0" indent="-3111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 sz="3600">
                <a:solidFill>
                  <a:schemeClr val="bg1"/>
                </a:solidFill>
                <a:sym typeface="+mn-ea"/>
              </a:rPr>
              <a:t>交集选择器 - 多个条件都要符合-中间没有空格</a:t>
            </a:r>
            <a:endParaRPr lang="zh-CN" sz="3600">
              <a:solidFill>
                <a:schemeClr val="bg1"/>
              </a:solidFill>
              <a:sym typeface="+mn-ea"/>
            </a:endParaRPr>
          </a:p>
          <a:p>
            <a:pPr marL="1631950" lvl="2" indent="-5715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"/>
            </a:pPr>
            <a:r>
              <a:rPr lang="zh-CN" sz="3600">
                <a:solidFill>
                  <a:schemeClr val="bg1"/>
                </a:solidFill>
                <a:sym typeface="+mn-ea"/>
              </a:rPr>
              <a:t>A.B.C</a:t>
            </a:r>
            <a:endParaRPr lang="zh-CN" sz="3600">
              <a:solidFill>
                <a:schemeClr val="bg1"/>
              </a:solidFill>
            </a:endParaRPr>
          </a:p>
          <a:p>
            <a:pPr marL="457200" lvl="0" indent="-3111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 sz="3600">
                <a:solidFill>
                  <a:schemeClr val="bg1"/>
                </a:solidFill>
                <a:sym typeface="+mn-ea"/>
              </a:rPr>
              <a:t>关系选择器</a:t>
            </a:r>
            <a:endParaRPr lang="zh-CN" sz="3600">
              <a:solidFill>
                <a:schemeClr val="bg1"/>
              </a:solidFill>
              <a:sym typeface="+mn-ea"/>
            </a:endParaRPr>
          </a:p>
          <a:p>
            <a:pPr marL="1631950" lvl="2" indent="-5715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"/>
            </a:pPr>
            <a:r>
              <a:rPr lang="zh-CN" sz="3600">
                <a:solidFill>
                  <a:schemeClr val="bg1"/>
                </a:solidFill>
                <a:sym typeface="+mn-ea"/>
              </a:rPr>
              <a:t>邻接兄弟</a:t>
            </a:r>
            <a:endParaRPr lang="zh-CN" sz="3600">
              <a:solidFill>
                <a:schemeClr val="bg1"/>
              </a:solidFill>
              <a:sym typeface="+mn-ea"/>
            </a:endParaRPr>
          </a:p>
          <a:p>
            <a:pPr marL="2546350" lvl="4" indent="-5715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"/>
            </a:pPr>
            <a:r>
              <a:rPr lang="zh-CN" sz="3600">
                <a:solidFill>
                  <a:schemeClr val="bg1"/>
                </a:solidFill>
                <a:sym typeface="+mn-ea"/>
              </a:rPr>
              <a:t>A + B</a:t>
            </a:r>
            <a:endParaRPr lang="zh-CN" sz="3600">
              <a:solidFill>
                <a:schemeClr val="bg1"/>
              </a:solidFill>
              <a:sym typeface="+mn-ea"/>
            </a:endParaRPr>
          </a:p>
          <a:p>
            <a:pPr marL="1631950" lvl="2" indent="-5715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"/>
            </a:pPr>
            <a:r>
              <a:rPr lang="zh-CN" sz="3600">
                <a:solidFill>
                  <a:schemeClr val="bg1"/>
                </a:solidFill>
                <a:sym typeface="+mn-ea"/>
              </a:rPr>
              <a:t>所有兄弟</a:t>
            </a:r>
            <a:endParaRPr lang="zh-CN" sz="3600">
              <a:solidFill>
                <a:schemeClr val="bg1"/>
              </a:solidFill>
              <a:sym typeface="+mn-ea"/>
            </a:endParaRPr>
          </a:p>
          <a:p>
            <a:pPr marL="2546350" lvl="4" indent="-5715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"/>
            </a:pPr>
            <a:r>
              <a:rPr lang="zh-CN" sz="3600">
                <a:solidFill>
                  <a:schemeClr val="bg1"/>
                </a:solidFill>
                <a:sym typeface="+mn-ea"/>
              </a:rPr>
              <a:t>A ~ B</a:t>
            </a:r>
            <a:endParaRPr lang="zh-CN" sz="3600">
              <a:solidFill>
                <a:schemeClr val="bg1"/>
              </a:solidFill>
              <a:sym typeface="+mn-ea"/>
            </a:endParaRPr>
          </a:p>
          <a:p>
            <a:pPr marL="1631950" lvl="2" indent="-5715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"/>
            </a:pPr>
            <a:r>
              <a:rPr lang="zh-CN" sz="3600">
                <a:solidFill>
                  <a:schemeClr val="bg1"/>
                </a:solidFill>
                <a:sym typeface="+mn-ea"/>
              </a:rPr>
              <a:t>父子</a:t>
            </a:r>
            <a:endParaRPr lang="zh-CN" sz="3600">
              <a:solidFill>
                <a:schemeClr val="bg1"/>
              </a:solidFill>
              <a:sym typeface="+mn-ea"/>
            </a:endParaRPr>
          </a:p>
          <a:p>
            <a:pPr marL="2546350" lvl="4" indent="-5715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"/>
            </a:pPr>
            <a:r>
              <a:rPr lang="zh-CN" sz="3600">
                <a:solidFill>
                  <a:schemeClr val="bg1"/>
                </a:solidFill>
                <a:sym typeface="+mn-ea"/>
              </a:rPr>
              <a:t>A &gt; B</a:t>
            </a:r>
            <a:endParaRPr lang="zh-CN" sz="3600">
              <a:solidFill>
                <a:schemeClr val="bg1"/>
              </a:solidFill>
              <a:sym typeface="+mn-ea"/>
            </a:endParaRPr>
          </a:p>
          <a:p>
            <a:pPr marL="1631950" lvl="2" indent="-5715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"/>
            </a:pPr>
            <a:r>
              <a:rPr lang="zh-CN" sz="3600">
                <a:solidFill>
                  <a:schemeClr val="bg1"/>
                </a:solidFill>
                <a:sym typeface="+mn-ea"/>
              </a:rPr>
              <a:t>后代</a:t>
            </a:r>
            <a:endParaRPr lang="zh-CN" sz="3600">
              <a:solidFill>
                <a:schemeClr val="bg1"/>
              </a:solidFill>
              <a:sym typeface="+mn-ea"/>
            </a:endParaRPr>
          </a:p>
          <a:p>
            <a:pPr marL="2546350" lvl="4" indent="-5715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"/>
            </a:pPr>
            <a:r>
              <a:rPr lang="zh-CN" sz="3600">
                <a:solidFill>
                  <a:schemeClr val="bg1"/>
                </a:solidFill>
                <a:sym typeface="+mn-ea"/>
              </a:rPr>
              <a:t>A B</a:t>
            </a:r>
            <a:endParaRPr lang="zh-CN" altLang="en-US" sz="3600" dirty="0">
              <a:solidFill>
                <a:schemeClr val="bg1"/>
              </a:solidFill>
              <a:latin typeface="+mn-ea"/>
              <a:sym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8942705" y="2232025"/>
            <a:ext cx="13593445" cy="10756265"/>
          </a:xfrm>
          <a:prstGeom prst="roundRect">
            <a:avLst>
              <a:gd name="adj" fmla="val 16670"/>
            </a:avLst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770672" y="3456849"/>
            <a:ext cx="596900" cy="596900"/>
          </a:xfrm>
          <a:prstGeom prst="rect">
            <a:avLst/>
          </a:prstGeom>
        </p:spPr>
      </p:pic>
      <p:sp>
        <p:nvSpPr>
          <p:cNvPr id="16" name="Object 306"/>
          <p:cNvSpPr txBox="1"/>
          <p:nvPr/>
        </p:nvSpPr>
        <p:spPr>
          <a:xfrm>
            <a:off x="4780915" y="533400"/>
            <a:ext cx="8331200" cy="114744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7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css3</a:t>
            </a:r>
            <a:r>
              <a:rPr lang="zh-CN" altLang="en-US" sz="7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新增选择器 </a:t>
            </a:r>
            <a:r>
              <a:rPr lang="en-US" altLang="zh-CN" sz="7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en-US" altLang="zh-CN" sz="7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62860" y="4005580"/>
            <a:ext cx="4342130" cy="4342130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3180398" y="5732145"/>
            <a:ext cx="3107055" cy="8890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rPr>
              <a:t>伪类选择器</a:t>
            </a:r>
            <a:endParaRPr lang="zh-CN" altLang="en-US" sz="40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20" name="Object 403"/>
          <p:cNvSpPr txBox="1"/>
          <p:nvPr/>
        </p:nvSpPr>
        <p:spPr>
          <a:xfrm>
            <a:off x="10255885" y="2548890"/>
            <a:ext cx="10288905" cy="1012952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400">
                <a:solidFill>
                  <a:schemeClr val="bg1"/>
                </a:solidFill>
                <a:sym typeface="+mn-ea"/>
              </a:rPr>
              <a:t>伪类是元素的特殊位置或状态</a:t>
            </a:r>
            <a:endParaRPr lang="zh-CN" sz="4400">
              <a:solidFill>
                <a:schemeClr val="bg1"/>
              </a:solidFill>
            </a:endParaRPr>
          </a:p>
          <a:p>
            <a:pPr marL="717550" lvl="0" indent="-57150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4400">
                <a:solidFill>
                  <a:schemeClr val="bg1"/>
                </a:solidFill>
                <a:sym typeface="+mn-ea"/>
              </a:rPr>
              <a:t>:fist-child</a:t>
            </a:r>
            <a:endParaRPr lang="zh-CN" sz="4400">
              <a:solidFill>
                <a:schemeClr val="bg1"/>
              </a:solidFill>
            </a:endParaRPr>
          </a:p>
          <a:p>
            <a:pPr marL="717550" lvl="0" indent="-571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4400">
                <a:solidFill>
                  <a:schemeClr val="bg1"/>
                </a:solidFill>
                <a:sym typeface="+mn-ea"/>
              </a:rPr>
              <a:t>:last-child</a:t>
            </a:r>
            <a:endParaRPr lang="zh-CN" sz="4400">
              <a:solidFill>
                <a:schemeClr val="bg1"/>
              </a:solidFill>
            </a:endParaRPr>
          </a:p>
          <a:p>
            <a:pPr marL="717550" lvl="0" indent="-571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4400">
                <a:solidFill>
                  <a:schemeClr val="bg1"/>
                </a:solidFill>
                <a:sym typeface="+mn-ea"/>
              </a:rPr>
              <a:t>:nth-child()</a:t>
            </a:r>
            <a:endParaRPr lang="zh-CN" sz="4400">
              <a:solidFill>
                <a:schemeClr val="bg1"/>
              </a:solidFill>
            </a:endParaRPr>
          </a:p>
          <a:p>
            <a:pPr marL="717550" lvl="0" indent="-571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4400">
                <a:solidFill>
                  <a:schemeClr val="bg1"/>
                </a:solidFill>
                <a:sym typeface="+mn-ea"/>
              </a:rPr>
              <a:t>:first-of-type</a:t>
            </a:r>
            <a:endParaRPr lang="zh-CN" sz="4400">
              <a:solidFill>
                <a:schemeClr val="bg1"/>
              </a:solidFill>
            </a:endParaRPr>
          </a:p>
          <a:p>
            <a:pPr marL="717550" lvl="0" indent="-571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4400">
                <a:solidFill>
                  <a:schemeClr val="bg1"/>
                </a:solidFill>
                <a:sym typeface="+mn-ea"/>
              </a:rPr>
              <a:t>:last-of-type</a:t>
            </a:r>
            <a:endParaRPr lang="zh-CN" sz="4400">
              <a:solidFill>
                <a:schemeClr val="bg1"/>
              </a:solidFill>
            </a:endParaRPr>
          </a:p>
          <a:p>
            <a:pPr marL="717550" lvl="0" indent="-571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4400">
                <a:solidFill>
                  <a:schemeClr val="bg1"/>
                </a:solidFill>
                <a:sym typeface="+mn-ea"/>
              </a:rPr>
              <a:t>:nth-of-type()</a:t>
            </a:r>
            <a:endParaRPr lang="zh-CN" sz="44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None/>
            </a:pPr>
            <a:endParaRPr lang="zh-CN" altLang="en-US" sz="4400" dirty="0">
              <a:solidFill>
                <a:schemeClr val="bg1"/>
              </a:solidFill>
              <a:latin typeface="+mn-ea"/>
              <a:sym typeface="+mn-ea"/>
            </a:endParaRPr>
          </a:p>
          <a:p>
            <a:pPr marL="889000" lvl="0" indent="-74295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4400">
                <a:solidFill>
                  <a:schemeClr val="bg1"/>
                </a:solidFill>
                <a:sym typeface="+mn-ea"/>
              </a:rPr>
              <a:t>:link</a:t>
            </a:r>
            <a:endParaRPr lang="zh-CN" sz="4400">
              <a:solidFill>
                <a:schemeClr val="bg1"/>
              </a:solidFill>
            </a:endParaRPr>
          </a:p>
          <a:p>
            <a:pPr marL="889000" lvl="0" indent="-742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4400">
                <a:solidFill>
                  <a:schemeClr val="bg1"/>
                </a:solidFill>
                <a:sym typeface="+mn-ea"/>
              </a:rPr>
              <a:t>:visited</a:t>
            </a:r>
            <a:endParaRPr lang="zh-CN" sz="4400">
              <a:solidFill>
                <a:schemeClr val="bg1"/>
              </a:solidFill>
            </a:endParaRPr>
          </a:p>
          <a:p>
            <a:pPr marL="889000" lvl="0" indent="-742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4400">
                <a:solidFill>
                  <a:schemeClr val="bg1"/>
                </a:solidFill>
                <a:sym typeface="+mn-ea"/>
              </a:rPr>
              <a:t>:hover</a:t>
            </a:r>
            <a:endParaRPr lang="zh-CN" sz="4400">
              <a:solidFill>
                <a:schemeClr val="bg1"/>
              </a:solidFill>
            </a:endParaRPr>
          </a:p>
          <a:p>
            <a:pPr marL="889000" lvl="0" indent="-742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4400">
                <a:solidFill>
                  <a:schemeClr val="bg1"/>
                </a:solidFill>
                <a:sym typeface="+mn-ea"/>
              </a:rPr>
              <a:t>:active</a:t>
            </a:r>
            <a:endParaRPr lang="zh-CN" altLang="en-US" sz="4400" dirty="0">
              <a:solidFill>
                <a:schemeClr val="bg1"/>
              </a:solidFill>
              <a:latin typeface="+mn-ea"/>
              <a:sym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" name="直线连接符 20"/>
          <p:cNvCxnSpPr/>
          <p:nvPr/>
        </p:nvCxnSpPr>
        <p:spPr>
          <a:xfrm>
            <a:off x="1807210" y="13669123"/>
            <a:ext cx="2260800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" name="直线连接符 20"/>
          <p:cNvCxnSpPr/>
          <p:nvPr/>
        </p:nvCxnSpPr>
        <p:spPr>
          <a:xfrm>
            <a:off x="1781810" y="13643723"/>
            <a:ext cx="2260800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" name="直线连接符 20"/>
          <p:cNvCxnSpPr/>
          <p:nvPr/>
        </p:nvCxnSpPr>
        <p:spPr>
          <a:xfrm>
            <a:off x="1837690" y="13577683"/>
            <a:ext cx="2260800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" name="直线连接符 20"/>
          <p:cNvCxnSpPr/>
          <p:nvPr/>
        </p:nvCxnSpPr>
        <p:spPr>
          <a:xfrm>
            <a:off x="1812290" y="13613243"/>
            <a:ext cx="2260800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8942705" y="2232025"/>
            <a:ext cx="13593445" cy="10756265"/>
          </a:xfrm>
          <a:prstGeom prst="roundRect">
            <a:avLst>
              <a:gd name="adj" fmla="val 16670"/>
            </a:avLst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770672" y="3456849"/>
            <a:ext cx="596900" cy="596900"/>
          </a:xfrm>
          <a:prstGeom prst="rect">
            <a:avLst/>
          </a:prstGeom>
        </p:spPr>
      </p:pic>
      <p:sp>
        <p:nvSpPr>
          <p:cNvPr id="16" name="Object 306"/>
          <p:cNvSpPr txBox="1"/>
          <p:nvPr/>
        </p:nvSpPr>
        <p:spPr>
          <a:xfrm>
            <a:off x="4780915" y="533400"/>
            <a:ext cx="8331200" cy="114744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7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css3</a:t>
            </a:r>
            <a:r>
              <a:rPr lang="zh-CN" altLang="en-US" sz="7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新增选择器 </a:t>
            </a:r>
            <a:r>
              <a:rPr lang="en-US" altLang="zh-CN" sz="7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en-US" altLang="zh-CN" sz="7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62860" y="4005580"/>
            <a:ext cx="4342130" cy="4342130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2871788" y="5762625"/>
            <a:ext cx="3724275" cy="82804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rPr>
              <a:t>伪元素选择器</a:t>
            </a:r>
            <a:endParaRPr lang="zh-CN" altLang="en-US" sz="40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20" name="Object 403"/>
          <p:cNvSpPr txBox="1"/>
          <p:nvPr/>
        </p:nvSpPr>
        <p:spPr>
          <a:xfrm>
            <a:off x="9599295" y="4205605"/>
            <a:ext cx="12280265" cy="680910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CN" sz="4800">
                <a:solidFill>
                  <a:schemeClr val="bg1"/>
                </a:solidFill>
                <a:sym typeface="+mn-ea"/>
              </a:rPr>
              <a:t>表示将某些特殊位置作为一个元素进行选择</a:t>
            </a:r>
            <a:endParaRPr lang="zh-CN" altLang="en-US" sz="4800" dirty="0">
              <a:solidFill>
                <a:schemeClr val="bg1"/>
              </a:solidFill>
              <a:latin typeface="+mn-ea"/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4800" dirty="0">
              <a:solidFill>
                <a:schemeClr val="bg1"/>
              </a:solidFill>
              <a:latin typeface="+mn-ea"/>
              <a:sym typeface="+mn-ea"/>
            </a:endParaRPr>
          </a:p>
          <a:p>
            <a:pPr marL="831850" lvl="0" indent="-685800" algn="l" rtl="0">
              <a:spcBef>
                <a:spcPts val="160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4800">
                <a:solidFill>
                  <a:schemeClr val="bg1"/>
                </a:solidFill>
                <a:sym typeface="+mn-ea"/>
              </a:rPr>
              <a:t>::first-letter</a:t>
            </a:r>
            <a:endParaRPr lang="zh-CN" sz="4800">
              <a:solidFill>
                <a:schemeClr val="bg1"/>
              </a:solidFill>
            </a:endParaRPr>
          </a:p>
          <a:p>
            <a:pPr marL="831850" lvl="0" indent="-685800" algn="l" rtl="0"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4800">
                <a:solidFill>
                  <a:schemeClr val="bg1"/>
                </a:solidFill>
                <a:sym typeface="+mn-ea"/>
              </a:rPr>
              <a:t>::first-line</a:t>
            </a:r>
            <a:endParaRPr lang="zh-CN" sz="4800">
              <a:solidFill>
                <a:schemeClr val="bg1"/>
              </a:solidFill>
            </a:endParaRPr>
          </a:p>
          <a:p>
            <a:pPr marL="831850" lvl="0" indent="-685800" algn="l" rtl="0"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4800">
                <a:solidFill>
                  <a:schemeClr val="bg1"/>
                </a:solidFill>
                <a:sym typeface="+mn-ea"/>
              </a:rPr>
              <a:t>::selection</a:t>
            </a:r>
            <a:endParaRPr lang="zh-CN" sz="4800">
              <a:solidFill>
                <a:schemeClr val="bg1"/>
              </a:solidFill>
            </a:endParaRPr>
          </a:p>
          <a:p>
            <a:pPr marL="831850" lvl="0" indent="-6858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300"/>
              <a:buFont typeface="Wingdings" panose="05000000000000000000" charset="0"/>
              <a:buChar char=""/>
            </a:pPr>
            <a:r>
              <a:rPr lang="zh-CN" sz="4800" b="1">
                <a:solidFill>
                  <a:schemeClr val="bg1"/>
                </a:solidFill>
                <a:sym typeface="+mn-ea"/>
              </a:rPr>
              <a:t>::before</a:t>
            </a:r>
            <a:r>
              <a:rPr lang="zh-CN" sz="4800">
                <a:solidFill>
                  <a:schemeClr val="bg1"/>
                </a:solidFill>
                <a:sym typeface="+mn-ea"/>
              </a:rPr>
              <a:t> 	-必须结合content来使用</a:t>
            </a:r>
            <a:endParaRPr sz="4800" b="1">
              <a:solidFill>
                <a:schemeClr val="bg1"/>
              </a:solidFill>
            </a:endParaRPr>
          </a:p>
          <a:p>
            <a:pPr marL="831850" lvl="0" indent="-6858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300"/>
              <a:buFont typeface="Wingdings" panose="05000000000000000000" charset="0"/>
              <a:buChar char=""/>
            </a:pPr>
            <a:r>
              <a:rPr lang="zh-CN" sz="4800" b="1">
                <a:solidFill>
                  <a:schemeClr val="bg1"/>
                </a:solidFill>
                <a:sym typeface="+mn-ea"/>
              </a:rPr>
              <a:t>::after</a:t>
            </a:r>
            <a:r>
              <a:rPr lang="zh-CN" sz="4800">
                <a:solidFill>
                  <a:schemeClr val="bg1"/>
                </a:solidFill>
                <a:sym typeface="+mn-ea"/>
              </a:rPr>
              <a:t> 	     -必须结合content来使用</a:t>
            </a:r>
            <a:endParaRPr sz="4800" b="1">
              <a:solidFill>
                <a:schemeClr val="bg1"/>
              </a:solidFill>
            </a:endParaRPr>
          </a:p>
          <a:p>
            <a:pPr marL="457200" lvl="0" indent="-311150" algn="l" rtl="0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endParaRPr lang="zh-CN" sz="4800">
              <a:solidFill>
                <a:schemeClr val="bg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zh-CN" altLang="en-US" sz="4800" dirty="0">
              <a:solidFill>
                <a:schemeClr val="bg1"/>
              </a:solidFill>
              <a:latin typeface="+mn-ea"/>
              <a:sym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7703" y="984250"/>
            <a:ext cx="3930822" cy="1359852"/>
          </a:xfrm>
          <a:prstGeom prst="rect">
            <a:avLst/>
          </a:prstGeom>
        </p:spPr>
      </p:pic>
      <p:sp>
        <p:nvSpPr>
          <p:cNvPr id="24" name="Object 108"/>
          <p:cNvSpPr txBox="1"/>
          <p:nvPr/>
        </p:nvSpPr>
        <p:spPr>
          <a:xfrm>
            <a:off x="1679616" y="4003675"/>
            <a:ext cx="18611355" cy="3291568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r>
              <a:rPr lang="zh-CN" altLang="en-US" sz="8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选择器练习</a:t>
            </a:r>
            <a:endParaRPr lang="zh-CN" altLang="en-US" sz="8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36" name="image 10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48221" y="9813051"/>
            <a:ext cx="1270000" cy="63500"/>
          </a:xfrm>
          <a:prstGeom prst="rect">
            <a:avLst/>
          </a:prstGeom>
        </p:spPr>
      </p:pic>
      <p:sp>
        <p:nvSpPr>
          <p:cNvPr id="44" name="任意形状 43"/>
          <p:cNvSpPr/>
          <p:nvPr/>
        </p:nvSpPr>
        <p:spPr>
          <a:xfrm>
            <a:off x="17481370" y="0"/>
            <a:ext cx="6902630" cy="13716000"/>
          </a:xfrm>
          <a:custGeom>
            <a:avLst/>
            <a:gdLst>
              <a:gd name="connsiteX0" fmla="*/ 6858000 w 6902630"/>
              <a:gd name="connsiteY0" fmla="*/ 0 h 13716000"/>
              <a:gd name="connsiteX1" fmla="*/ 6902630 w 6902630"/>
              <a:gd name="connsiteY1" fmla="*/ 1129 h 13716000"/>
              <a:gd name="connsiteX2" fmla="*/ 6902630 w 6902630"/>
              <a:gd name="connsiteY2" fmla="*/ 13714872 h 13716000"/>
              <a:gd name="connsiteX3" fmla="*/ 6858000 w 6902630"/>
              <a:gd name="connsiteY3" fmla="*/ 13716000 h 13716000"/>
              <a:gd name="connsiteX4" fmla="*/ 0 w 6902630"/>
              <a:gd name="connsiteY4" fmla="*/ 6858000 h 13716000"/>
              <a:gd name="connsiteX5" fmla="*/ 6858000 w 6902630"/>
              <a:gd name="connsiteY5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02630" h="13716000">
                <a:moveTo>
                  <a:pt x="6858000" y="0"/>
                </a:moveTo>
                <a:lnTo>
                  <a:pt x="6902630" y="1129"/>
                </a:lnTo>
                <a:lnTo>
                  <a:pt x="6902630" y="13714872"/>
                </a:lnTo>
                <a:lnTo>
                  <a:pt x="6858000" y="13716000"/>
                </a:lnTo>
                <a:cubicBezTo>
                  <a:pt x="3070430" y="13716000"/>
                  <a:pt x="0" y="10645569"/>
                  <a:pt x="0" y="6858000"/>
                </a:cubicBezTo>
                <a:cubicBezTo>
                  <a:pt x="0" y="3070431"/>
                  <a:pt x="3070430" y="0"/>
                  <a:pt x="6858000" y="0"/>
                </a:cubicBezTo>
                <a:close/>
              </a:path>
            </a:pathLst>
          </a:custGeom>
          <a:noFill/>
          <a:ln w="50800">
            <a:solidFill>
              <a:schemeClr val="bg1">
                <a:lumMod val="8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19224283" y="11600812"/>
            <a:ext cx="1016728" cy="1016728"/>
          </a:xfrm>
          <a:prstGeom prst="ellipse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6" name="任意形状 45"/>
          <p:cNvSpPr/>
          <p:nvPr/>
        </p:nvSpPr>
        <p:spPr>
          <a:xfrm>
            <a:off x="17917750" y="259308"/>
            <a:ext cx="6442304" cy="11350724"/>
          </a:xfrm>
          <a:custGeom>
            <a:avLst/>
            <a:gdLst>
              <a:gd name="connsiteX0" fmla="*/ 5675362 w 6442304"/>
              <a:gd name="connsiteY0" fmla="*/ 0 h 11350724"/>
              <a:gd name="connsiteX1" fmla="*/ 6255636 w 6442304"/>
              <a:gd name="connsiteY1" fmla="*/ 29301 h 11350724"/>
              <a:gd name="connsiteX2" fmla="*/ 6442304 w 6442304"/>
              <a:gd name="connsiteY2" fmla="*/ 53022 h 11350724"/>
              <a:gd name="connsiteX3" fmla="*/ 6442304 w 6442304"/>
              <a:gd name="connsiteY3" fmla="*/ 11297703 h 11350724"/>
              <a:gd name="connsiteX4" fmla="*/ 6255636 w 6442304"/>
              <a:gd name="connsiteY4" fmla="*/ 11321423 h 11350724"/>
              <a:gd name="connsiteX5" fmla="*/ 5675362 w 6442304"/>
              <a:gd name="connsiteY5" fmla="*/ 11350724 h 11350724"/>
              <a:gd name="connsiteX6" fmla="*/ 0 w 6442304"/>
              <a:gd name="connsiteY6" fmla="*/ 5675362 h 11350724"/>
              <a:gd name="connsiteX7" fmla="*/ 5675362 w 6442304"/>
              <a:gd name="connsiteY7" fmla="*/ 0 h 11350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42304" h="11350724">
                <a:moveTo>
                  <a:pt x="5675362" y="0"/>
                </a:moveTo>
                <a:cubicBezTo>
                  <a:pt x="5871264" y="0"/>
                  <a:pt x="6064846" y="9926"/>
                  <a:pt x="6255636" y="29301"/>
                </a:cubicBezTo>
                <a:lnTo>
                  <a:pt x="6442304" y="53022"/>
                </a:lnTo>
                <a:lnTo>
                  <a:pt x="6442304" y="11297703"/>
                </a:lnTo>
                <a:lnTo>
                  <a:pt x="6255636" y="11321423"/>
                </a:lnTo>
                <a:cubicBezTo>
                  <a:pt x="6064846" y="11340798"/>
                  <a:pt x="5871264" y="11350724"/>
                  <a:pt x="5675362" y="11350724"/>
                </a:cubicBezTo>
                <a:cubicBezTo>
                  <a:pt x="2540946" y="11350724"/>
                  <a:pt x="0" y="8809778"/>
                  <a:pt x="0" y="5675362"/>
                </a:cubicBezTo>
                <a:cubicBezTo>
                  <a:pt x="0" y="2540946"/>
                  <a:pt x="2540946" y="0"/>
                  <a:pt x="5675362" y="0"/>
                </a:cubicBezTo>
                <a:close/>
              </a:path>
            </a:pathLst>
          </a:cu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755483" y="7079134"/>
            <a:ext cx="10809506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kumimoji="1" lang="en-US" altLang="zh-CN" sz="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http://flukeout.github.io/</a:t>
            </a:r>
            <a:endParaRPr kumimoji="1" lang="en-US" altLang="zh-CN" sz="6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Object 2021"/>
          <p:cNvSpPr txBox="1"/>
          <p:nvPr/>
        </p:nvSpPr>
        <p:spPr>
          <a:xfrm>
            <a:off x="3473450" y="5855577"/>
            <a:ext cx="5524500" cy="1219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8000" b="0" i="0" dirty="0">
                <a:solidFill>
                  <a:srgbClr val="FFFFFF"/>
                </a:solidFill>
                <a:latin typeface="DreamFont-XiaoyuGB-Normal"/>
                <a:ea typeface="DreamFont-XiaoyuGB-Normal"/>
              </a:rPr>
              <a:t>目录</a:t>
            </a:r>
            <a:endParaRPr lang="zh-CN" altLang="en-US" dirty="0"/>
          </a:p>
        </p:txBody>
      </p:sp>
      <p:sp>
        <p:nvSpPr>
          <p:cNvPr id="27" name="Object 204"/>
          <p:cNvSpPr txBox="1"/>
          <p:nvPr/>
        </p:nvSpPr>
        <p:spPr>
          <a:xfrm>
            <a:off x="982980" y="4667250"/>
            <a:ext cx="4971415" cy="140017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8300" b="0" i="0" spc="13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OPPOSans-H" charset="0"/>
                <a:ea typeface="OPPOSans-H"/>
              </a:rPr>
              <a:t>css</a:t>
            </a:r>
            <a:r>
              <a:rPr lang="zh-CN" altLang="en-US" sz="8300" b="0" i="0" spc="156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OPPOSans-H" charset="0"/>
                <a:ea typeface="OPPOSans-H"/>
              </a:rPr>
              <a:t>特性</a:t>
            </a:r>
            <a:endParaRPr lang="zh-CN" altLang="en-US" sz="8300" b="0" i="0" spc="156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OPPOSans-H" charset="0"/>
              <a:ea typeface="OPPOSans-H"/>
            </a:endParaRPr>
          </a:p>
        </p:txBody>
      </p:sp>
      <p:pic>
        <p:nvPicPr>
          <p:cNvPr id="32" name="image 20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56776" y="2041540"/>
            <a:ext cx="1592780" cy="1592780"/>
          </a:xfrm>
          <a:prstGeom prst="rect">
            <a:avLst/>
          </a:prstGeom>
        </p:spPr>
      </p:pic>
      <p:sp>
        <p:nvSpPr>
          <p:cNvPr id="33" name="Object 2010"/>
          <p:cNvSpPr txBox="1"/>
          <p:nvPr/>
        </p:nvSpPr>
        <p:spPr>
          <a:xfrm>
            <a:off x="7134056" y="2351028"/>
            <a:ext cx="1497647" cy="838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5500" b="0" i="0" dirty="0">
                <a:solidFill>
                  <a:srgbClr val="FFFFFF"/>
                </a:solidFill>
                <a:latin typeface="OPPOSans-H"/>
                <a:ea typeface="OPPOSans-H"/>
              </a:rPr>
              <a:t>01</a:t>
            </a:r>
            <a:endParaRPr lang="zh-CN" altLang="en-US" dirty="0"/>
          </a:p>
        </p:txBody>
      </p:sp>
      <p:sp>
        <p:nvSpPr>
          <p:cNvPr id="34" name="Object 2011"/>
          <p:cNvSpPr txBox="1"/>
          <p:nvPr/>
        </p:nvSpPr>
        <p:spPr>
          <a:xfrm>
            <a:off x="9403715" y="2021205"/>
            <a:ext cx="10939145" cy="79057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ea"/>
              </a:rPr>
              <a:t>继承</a:t>
            </a:r>
            <a:endParaRPr lang="zh-CN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sym typeface="+mn-ea"/>
            </a:endParaRPr>
          </a:p>
        </p:txBody>
      </p:sp>
      <p:pic>
        <p:nvPicPr>
          <p:cNvPr id="37" name="image 201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038923" y="5635987"/>
            <a:ext cx="1592780" cy="1592780"/>
          </a:xfrm>
          <a:prstGeom prst="rect">
            <a:avLst/>
          </a:prstGeom>
        </p:spPr>
      </p:pic>
      <p:sp>
        <p:nvSpPr>
          <p:cNvPr id="38" name="Object 2015"/>
          <p:cNvSpPr txBox="1"/>
          <p:nvPr/>
        </p:nvSpPr>
        <p:spPr>
          <a:xfrm>
            <a:off x="7134056" y="5955272"/>
            <a:ext cx="1413841" cy="838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5500" b="0" i="0" dirty="0">
                <a:solidFill>
                  <a:srgbClr val="FFFFFF"/>
                </a:solidFill>
                <a:latin typeface="OPPOSans-H"/>
                <a:ea typeface="OPPOSans-H"/>
              </a:rPr>
              <a:t>02</a:t>
            </a:r>
            <a:endParaRPr lang="zh-CN" altLang="en-US" dirty="0"/>
          </a:p>
        </p:txBody>
      </p:sp>
      <p:sp>
        <p:nvSpPr>
          <p:cNvPr id="39" name="Object 2016"/>
          <p:cNvSpPr txBox="1"/>
          <p:nvPr/>
        </p:nvSpPr>
        <p:spPr>
          <a:xfrm>
            <a:off x="9403715" y="5464175"/>
            <a:ext cx="11471275" cy="67119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44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OPPOSans-B"/>
                <a:ea typeface="OPPOSans-B"/>
                <a:sym typeface="+mn-ea"/>
              </a:rPr>
              <a:t>层叠</a:t>
            </a:r>
            <a:endParaRPr lang="zh-CN" altLang="en-US" sz="4400" b="0" i="0" dirty="0">
              <a:solidFill>
                <a:schemeClr val="tx1">
                  <a:lumMod val="95000"/>
                  <a:lumOff val="5000"/>
                </a:schemeClr>
              </a:solidFill>
              <a:latin typeface="OPPOSans-B"/>
              <a:ea typeface="OPPOSans-B"/>
              <a:sym typeface="+mn-ea"/>
            </a:endParaRPr>
          </a:p>
        </p:txBody>
      </p:sp>
      <p:pic>
        <p:nvPicPr>
          <p:cNvPr id="42" name="image 201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038923" y="9002122"/>
            <a:ext cx="1592780" cy="1592780"/>
          </a:xfrm>
          <a:prstGeom prst="rect">
            <a:avLst/>
          </a:prstGeom>
        </p:spPr>
      </p:pic>
      <p:sp>
        <p:nvSpPr>
          <p:cNvPr id="43" name="Object 2020"/>
          <p:cNvSpPr txBox="1"/>
          <p:nvPr/>
        </p:nvSpPr>
        <p:spPr>
          <a:xfrm>
            <a:off x="7134056" y="9318874"/>
            <a:ext cx="1413852" cy="838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5500" b="0" i="0" dirty="0">
                <a:solidFill>
                  <a:srgbClr val="FFFFFF"/>
                </a:solidFill>
                <a:latin typeface="OPPOSans-H"/>
                <a:ea typeface="OPPOSans-H"/>
              </a:rPr>
              <a:t>03</a:t>
            </a:r>
            <a:endParaRPr lang="zh-CN" altLang="en-US" dirty="0"/>
          </a:p>
        </p:txBody>
      </p:sp>
      <p:sp>
        <p:nvSpPr>
          <p:cNvPr id="44" name="Object 2021"/>
          <p:cNvSpPr txBox="1"/>
          <p:nvPr/>
        </p:nvSpPr>
        <p:spPr>
          <a:xfrm>
            <a:off x="9506585" y="9036685"/>
            <a:ext cx="11471275" cy="66230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优先级</a:t>
            </a:r>
            <a:endParaRPr lang="zh-CN" altLang="en-US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7" name="image 60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-47625"/>
            <a:ext cx="4432300" cy="2654300"/>
          </a:xfrm>
          <a:prstGeom prst="rect">
            <a:avLst/>
          </a:prstGeom>
        </p:spPr>
      </p:pic>
      <p:pic>
        <p:nvPicPr>
          <p:cNvPr id="58" name="image 60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43050" y="2127250"/>
            <a:ext cx="393700" cy="393700"/>
          </a:xfrm>
          <a:prstGeom prst="rect">
            <a:avLst/>
          </a:prstGeom>
        </p:spPr>
      </p:pic>
      <p:pic>
        <p:nvPicPr>
          <p:cNvPr id="28" name="image 30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29" name="image 30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0154265" y="11723386"/>
            <a:ext cx="266700" cy="266700"/>
          </a:xfrm>
          <a:prstGeom prst="rect">
            <a:avLst/>
          </a:prstGeom>
        </p:spPr>
      </p:pic>
      <p:sp>
        <p:nvSpPr>
          <p:cNvPr id="30" name="椭圆 29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388475" y="3021965"/>
            <a:ext cx="126130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/>
              <a:t>子承父业：</a:t>
            </a: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ea"/>
              </a:rPr>
              <a:t>（子标签会继承父标签的某些样式，如文本颜色和字号）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3" name="Object 2016"/>
          <p:cNvSpPr txBox="1"/>
          <p:nvPr/>
        </p:nvSpPr>
        <p:spPr>
          <a:xfrm>
            <a:off x="9376410" y="6149340"/>
            <a:ext cx="13578840" cy="1735455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algn="l">
              <a:lnSpc>
                <a:spcPct val="160000"/>
              </a:lnSpc>
            </a:pPr>
            <a:r>
              <a:rPr lang="zh-CN" altLang="en-US" sz="3600" b="0" i="0" dirty="0">
                <a:solidFill>
                  <a:schemeClr val="tx1"/>
                </a:solidFill>
                <a:latin typeface="OPPOSans-B"/>
                <a:ea typeface="OPPOSans-B"/>
                <a:sym typeface="+mn-ea"/>
              </a:rPr>
              <a:t>如果出现样式冲突，则会按照书写顺序，以最后的样式为准</a:t>
            </a:r>
            <a:endParaRPr lang="zh-CN" altLang="en-US" sz="3600" b="0" i="0" dirty="0">
              <a:solidFill>
                <a:schemeClr val="tx1"/>
              </a:solidFill>
              <a:latin typeface="OPPOSans-B"/>
              <a:ea typeface="OPPOSans-B"/>
              <a:sym typeface="+mn-ea"/>
            </a:endParaRPr>
          </a:p>
          <a:p>
            <a:pPr algn="l" fontAlgn="auto">
              <a:lnSpc>
                <a:spcPct val="160000"/>
              </a:lnSpc>
              <a:spcBef>
                <a:spcPts val="0"/>
              </a:spcBef>
            </a:pPr>
            <a:r>
              <a:rPr lang="zh-CN" altLang="en-US" sz="3600" b="0" i="0" dirty="0">
                <a:solidFill>
                  <a:schemeClr val="tx1"/>
                </a:solidFill>
                <a:latin typeface="OPPOSans-B"/>
                <a:ea typeface="OPPOSans-B"/>
                <a:sym typeface="+mn-ea"/>
              </a:rPr>
              <a:t>就近原则</a:t>
            </a:r>
            <a:endParaRPr lang="zh-CN" altLang="en-US" sz="3600" b="0" i="0" dirty="0">
              <a:solidFill>
                <a:schemeClr val="tx1"/>
              </a:solidFill>
              <a:latin typeface="OPPOSans-B"/>
              <a:ea typeface="OPPOSans-B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06585" y="10041890"/>
            <a:ext cx="135191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/>
              <a:t>经常出现两个或更多规则应用在同一元素上，这时就会出现优先级的问题</a:t>
            </a:r>
            <a:endParaRPr lang="zh-CN" altLang="en-US" sz="3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9173</Words>
  <Application>WPS 演示</Application>
  <PresentationFormat>自定义</PresentationFormat>
  <Paragraphs>515</Paragraphs>
  <Slides>45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77" baseType="lpstr">
      <vt:lpstr>Arial</vt:lpstr>
      <vt:lpstr>方正书宋_GBK</vt:lpstr>
      <vt:lpstr>Wingdings</vt:lpstr>
      <vt:lpstr>思源黑体 CN Bold</vt:lpstr>
      <vt:lpstr>苹方-简</vt:lpstr>
      <vt:lpstr>思源黑体 CN Normal</vt:lpstr>
      <vt:lpstr>Wingdings</vt:lpstr>
      <vt:lpstr>Ubuntu Mono</vt:lpstr>
      <vt:lpstr>Thonburi</vt:lpstr>
      <vt:lpstr>Arial Bold</vt:lpstr>
      <vt:lpstr>Nunito</vt:lpstr>
      <vt:lpstr>Nunito</vt:lpstr>
      <vt:lpstr>Arial</vt:lpstr>
      <vt:lpstr>DreamFont-XiaoyuGB-Normal</vt:lpstr>
      <vt:lpstr>OPPOSans-H</vt:lpstr>
      <vt:lpstr>OPPOSans-H</vt:lpstr>
      <vt:lpstr>OPPOSans-B</vt:lpstr>
      <vt:lpstr>微软雅黑</vt:lpstr>
      <vt:lpstr>Arial Regular</vt:lpstr>
      <vt:lpstr>宋体</vt:lpstr>
      <vt:lpstr>汉仪旗黑</vt:lpstr>
      <vt:lpstr>Courier New</vt:lpstr>
      <vt:lpstr>DengXian</vt:lpstr>
      <vt:lpstr>汉仪中等线KW</vt:lpstr>
      <vt:lpstr>微软雅黑</vt:lpstr>
      <vt:lpstr>Arial Unicode MS</vt:lpstr>
      <vt:lpstr>汉仪书宋二KW</vt:lpstr>
      <vt:lpstr>等线</vt:lpstr>
      <vt:lpstr>宋体-简</vt:lpstr>
      <vt:lpstr>DengXian Light</vt:lpstr>
      <vt:lpstr>Arial Italic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稿定设计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creator>稿定设计</dc:creator>
  <dc:subject>www.gaoding.com</dc:subject>
  <cp:lastModifiedBy>edz</cp:lastModifiedBy>
  <cp:revision>567</cp:revision>
  <dcterms:created xsi:type="dcterms:W3CDTF">2020-10-20T08:08:23Z</dcterms:created>
  <dcterms:modified xsi:type="dcterms:W3CDTF">2020-10-20T08:08:23Z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2052-2.7.1.4479</vt:lpwstr>
  </property>
</Properties>
</file>